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34"/>
  </p:notesMasterIdLst>
  <p:sldIdLst>
    <p:sldId id="297" r:id="rId2"/>
    <p:sldId id="299" r:id="rId3"/>
    <p:sldId id="315" r:id="rId4"/>
    <p:sldId id="322" r:id="rId5"/>
    <p:sldId id="328" r:id="rId6"/>
    <p:sldId id="329" r:id="rId7"/>
    <p:sldId id="300" r:id="rId8"/>
    <p:sldId id="324" r:id="rId9"/>
    <p:sldId id="325" r:id="rId10"/>
    <p:sldId id="326" r:id="rId11"/>
    <p:sldId id="327" r:id="rId12"/>
    <p:sldId id="301" r:id="rId13"/>
    <p:sldId id="294" r:id="rId14"/>
    <p:sldId id="295" r:id="rId15"/>
    <p:sldId id="304" r:id="rId16"/>
    <p:sldId id="305" r:id="rId17"/>
    <p:sldId id="306" r:id="rId18"/>
    <p:sldId id="302" r:id="rId19"/>
    <p:sldId id="316" r:id="rId20"/>
    <p:sldId id="319" r:id="rId21"/>
    <p:sldId id="321" r:id="rId22"/>
    <p:sldId id="303" r:id="rId23"/>
    <p:sldId id="313" r:id="rId24"/>
    <p:sldId id="314" r:id="rId25"/>
    <p:sldId id="307" r:id="rId26"/>
    <p:sldId id="308" r:id="rId27"/>
    <p:sldId id="309" r:id="rId28"/>
    <p:sldId id="310" r:id="rId29"/>
    <p:sldId id="311" r:id="rId30"/>
    <p:sldId id="312" r:id="rId31"/>
    <p:sldId id="317" r:id="rId32"/>
    <p:sldId id="318" r:id="rId33"/>
  </p:sldIdLst>
  <p:sldSz cx="9144000" cy="6858000" type="screen4x3"/>
  <p:notesSz cx="6877050" cy="10001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75" d="100"/>
          <a:sy n="75" d="100"/>
        </p:scale>
        <p:origin x="-100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81325" cy="50006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defTabSz="922338" eaLnBrk="1" hangingPunct="1">
              <a:defRPr sz="1200" dirty="0"/>
            </a:lvl1pPr>
          </a:lstStyle>
          <a:p>
            <a:pPr>
              <a:defRPr/>
            </a:pPr>
            <a:endParaRPr lang="fr-FR"/>
          </a:p>
        </p:txBody>
      </p:sp>
      <p:sp>
        <p:nvSpPr>
          <p:cNvPr id="3075" name="Rectangle 3"/>
          <p:cNvSpPr>
            <a:spLocks noGrp="1" noChangeArrowheads="1"/>
          </p:cNvSpPr>
          <p:nvPr>
            <p:ph type="dt" idx="1"/>
          </p:nvPr>
        </p:nvSpPr>
        <p:spPr bwMode="auto">
          <a:xfrm>
            <a:off x="3894138" y="0"/>
            <a:ext cx="2981325" cy="50006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lvl1pPr algn="r" defTabSz="922338" eaLnBrk="1" hangingPunct="1">
              <a:defRPr sz="1200" dirty="0"/>
            </a:lvl1pPr>
          </a:lstStyle>
          <a:p>
            <a:pPr>
              <a:defRPr/>
            </a:pPr>
            <a:endParaRPr lang="fr-FR"/>
          </a:p>
        </p:txBody>
      </p:sp>
      <p:sp>
        <p:nvSpPr>
          <p:cNvPr id="13316" name="Rectangle 4"/>
          <p:cNvSpPr>
            <a:spLocks noGrp="1" noRot="1" noChangeAspect="1" noChangeArrowheads="1" noTextEdit="1"/>
          </p:cNvSpPr>
          <p:nvPr>
            <p:ph type="sldImg" idx="2"/>
          </p:nvPr>
        </p:nvSpPr>
        <p:spPr bwMode="auto">
          <a:xfrm>
            <a:off x="938213" y="750888"/>
            <a:ext cx="5000625" cy="37496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7388" y="4749800"/>
            <a:ext cx="5502275" cy="4500563"/>
          </a:xfrm>
          <a:prstGeom prst="rect">
            <a:avLst/>
          </a:prstGeom>
          <a:noFill/>
          <a:ln w="9525">
            <a:noFill/>
            <a:miter lim="800000"/>
            <a:headEnd/>
            <a:tailEnd/>
          </a:ln>
          <a:effectLst/>
        </p:spPr>
        <p:txBody>
          <a:bodyPr vert="horz" wrap="square" lIns="92281" tIns="46141" rIns="92281" bIns="46141"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3078" name="Rectangle 6"/>
          <p:cNvSpPr>
            <a:spLocks noGrp="1" noChangeArrowheads="1"/>
          </p:cNvSpPr>
          <p:nvPr>
            <p:ph type="ftr" sz="quarter" idx="4"/>
          </p:nvPr>
        </p:nvSpPr>
        <p:spPr bwMode="auto">
          <a:xfrm>
            <a:off x="0" y="9499600"/>
            <a:ext cx="2981325" cy="500063"/>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defTabSz="922338" eaLnBrk="1" hangingPunct="1">
              <a:defRPr sz="1200" dirty="0"/>
            </a:lvl1pPr>
          </a:lstStyle>
          <a:p>
            <a:pPr>
              <a:defRPr/>
            </a:pPr>
            <a:endParaRPr lang="fr-FR"/>
          </a:p>
        </p:txBody>
      </p:sp>
      <p:sp>
        <p:nvSpPr>
          <p:cNvPr id="3079" name="Rectangle 7"/>
          <p:cNvSpPr>
            <a:spLocks noGrp="1" noChangeArrowheads="1"/>
          </p:cNvSpPr>
          <p:nvPr>
            <p:ph type="sldNum" sz="quarter" idx="5"/>
          </p:nvPr>
        </p:nvSpPr>
        <p:spPr bwMode="auto">
          <a:xfrm>
            <a:off x="3894138" y="9499600"/>
            <a:ext cx="2981325" cy="500063"/>
          </a:xfrm>
          <a:prstGeom prst="rect">
            <a:avLst/>
          </a:prstGeom>
          <a:noFill/>
          <a:ln w="9525">
            <a:noFill/>
            <a:miter lim="800000"/>
            <a:headEnd/>
            <a:tailEnd/>
          </a:ln>
          <a:effectLst/>
        </p:spPr>
        <p:txBody>
          <a:bodyPr vert="horz" wrap="square" lIns="92281" tIns="46141" rIns="92281" bIns="46141" numCol="1" anchor="b" anchorCtr="0" compatLnSpc="1">
            <a:prstTxWarp prst="textNoShape">
              <a:avLst/>
            </a:prstTxWarp>
          </a:bodyPr>
          <a:lstStyle>
            <a:lvl1pPr algn="r" defTabSz="922338" eaLnBrk="1" hangingPunct="1">
              <a:defRPr sz="1200"/>
            </a:lvl1pPr>
          </a:lstStyle>
          <a:p>
            <a:pPr>
              <a:defRPr/>
            </a:pPr>
            <a:fld id="{34739B4F-4C96-45CB-B35D-D4BDB3DC41A4}" type="slidenum">
              <a:rPr lang="fr-FR"/>
              <a:pPr>
                <a:defRPr/>
              </a:pPr>
              <a:t>‹N°›</a:t>
            </a:fld>
            <a:endParaRPr lang="fr-F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14A9C49D-1A42-4245-B0CE-647F5F5EEEC0}" type="slidenum">
              <a:rPr lang="fr-FR" smtClean="0"/>
              <a:pPr/>
              <a:t>13</a:t>
            </a:fld>
            <a:endParaRPr lang="fr-FR" smtClean="0"/>
          </a:p>
        </p:txBody>
      </p:sp>
      <p:sp>
        <p:nvSpPr>
          <p:cNvPr id="26626" name="Rectangle 2"/>
          <p:cNvSpPr>
            <a:spLocks noGrp="1" noRot="1" noChangeAspect="1" noChangeArrowheads="1" noTextEdit="1"/>
          </p:cNvSpPr>
          <p:nvPr>
            <p:ph type="sldImg"/>
          </p:nvPr>
        </p:nvSpPr>
        <p:spPr>
          <a:xfrm>
            <a:off x="939800" y="750888"/>
            <a:ext cx="4999038" cy="3749675"/>
          </a:xfrm>
          <a:ln/>
        </p:spPr>
      </p:sp>
      <p:sp>
        <p:nvSpPr>
          <p:cNvPr id="2662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1086DC0B-C989-44F8-83DB-F4C8C513A039}" type="slidenum">
              <a:rPr lang="fr-FR" smtClean="0"/>
              <a:pPr/>
              <a:t>14</a:t>
            </a:fld>
            <a:endParaRPr lang="fr-FR" smtClean="0"/>
          </a:p>
        </p:txBody>
      </p:sp>
      <p:sp>
        <p:nvSpPr>
          <p:cNvPr id="28674" name="Rectangle 2"/>
          <p:cNvSpPr>
            <a:spLocks noGrp="1" noRot="1" noChangeAspect="1" noChangeArrowheads="1" noTextEdit="1"/>
          </p:cNvSpPr>
          <p:nvPr>
            <p:ph type="sldImg"/>
          </p:nvPr>
        </p:nvSpPr>
        <p:spPr>
          <a:xfrm>
            <a:off x="939800" y="750888"/>
            <a:ext cx="4999038" cy="3749675"/>
          </a:xfrm>
          <a:ln/>
        </p:spPr>
      </p:sp>
      <p:sp>
        <p:nvSpPr>
          <p:cNvPr id="28675"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Espace réservé de l'image des diapositives 1"/>
          <p:cNvSpPr>
            <a:spLocks noGrp="1" noRot="1" noChangeAspect="1" noTextEdit="1"/>
          </p:cNvSpPr>
          <p:nvPr>
            <p:ph type="sldImg"/>
          </p:nvPr>
        </p:nvSpPr>
        <p:spPr>
          <a:ln/>
        </p:spPr>
      </p:sp>
      <p:sp>
        <p:nvSpPr>
          <p:cNvPr id="43010" name="Espace réservé des commentaires 2"/>
          <p:cNvSpPr>
            <a:spLocks noGrp="1"/>
          </p:cNvSpPr>
          <p:nvPr>
            <p:ph type="body" idx="1"/>
          </p:nvPr>
        </p:nvSpPr>
        <p:spPr>
          <a:noFill/>
          <a:ln/>
        </p:spPr>
        <p:txBody>
          <a:bodyPr/>
          <a:lstStyle/>
          <a:p>
            <a:pPr eaLnBrk="1" hangingPunct="1"/>
            <a:endParaRPr lang="fr-FR" smtClean="0"/>
          </a:p>
        </p:txBody>
      </p:sp>
      <p:sp>
        <p:nvSpPr>
          <p:cNvPr id="43011" name="Espace réservé du numéro de diapositive 3"/>
          <p:cNvSpPr>
            <a:spLocks noGrp="1"/>
          </p:cNvSpPr>
          <p:nvPr>
            <p:ph type="sldNum" sz="quarter" idx="5"/>
          </p:nvPr>
        </p:nvSpPr>
        <p:spPr>
          <a:noFill/>
        </p:spPr>
        <p:txBody>
          <a:bodyPr/>
          <a:lstStyle/>
          <a:p>
            <a:fld id="{148F4F2C-FD3E-4DFA-A986-8E970D8B861C}" type="slidenum">
              <a:rPr lang="fr-FR" smtClean="0"/>
              <a:pPr/>
              <a:t>27</a:t>
            </a:fld>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e l'image des diapositives 1"/>
          <p:cNvSpPr>
            <a:spLocks noGrp="1" noRot="1" noChangeAspect="1" noTextEdit="1"/>
          </p:cNvSpPr>
          <p:nvPr>
            <p:ph type="sldImg"/>
          </p:nvPr>
        </p:nvSpPr>
        <p:spPr>
          <a:ln/>
        </p:spPr>
      </p:sp>
      <p:sp>
        <p:nvSpPr>
          <p:cNvPr id="45058" name="Espace réservé des commentaires 2"/>
          <p:cNvSpPr>
            <a:spLocks noGrp="1"/>
          </p:cNvSpPr>
          <p:nvPr>
            <p:ph type="body" idx="1"/>
          </p:nvPr>
        </p:nvSpPr>
        <p:spPr>
          <a:noFill/>
          <a:ln/>
        </p:spPr>
        <p:txBody>
          <a:bodyPr/>
          <a:lstStyle/>
          <a:p>
            <a:pPr eaLnBrk="1" hangingPunct="1"/>
            <a:endParaRPr lang="fr-FR" smtClean="0"/>
          </a:p>
        </p:txBody>
      </p:sp>
      <p:sp>
        <p:nvSpPr>
          <p:cNvPr id="45059" name="Espace réservé du numéro de diapositive 3"/>
          <p:cNvSpPr>
            <a:spLocks noGrp="1"/>
          </p:cNvSpPr>
          <p:nvPr>
            <p:ph type="sldNum" sz="quarter" idx="5"/>
          </p:nvPr>
        </p:nvSpPr>
        <p:spPr>
          <a:noFill/>
        </p:spPr>
        <p:txBody>
          <a:bodyPr/>
          <a:lstStyle/>
          <a:p>
            <a:fld id="{031997DE-8915-4FA4-B405-C58E76593055}" type="slidenum">
              <a:rPr lang="fr-FR" smtClean="0"/>
              <a:pPr/>
              <a:t>28</a:t>
            </a:fld>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noTextEdit="1"/>
          </p:cNvSpPr>
          <p:nvPr>
            <p:ph type="sldImg"/>
          </p:nvPr>
        </p:nvSpPr>
        <p:spPr>
          <a:ln/>
        </p:spPr>
      </p:sp>
      <p:sp>
        <p:nvSpPr>
          <p:cNvPr id="47106" name="Espace réservé des commentaires 2"/>
          <p:cNvSpPr>
            <a:spLocks noGrp="1"/>
          </p:cNvSpPr>
          <p:nvPr>
            <p:ph type="body" idx="1"/>
          </p:nvPr>
        </p:nvSpPr>
        <p:spPr>
          <a:noFill/>
          <a:ln/>
        </p:spPr>
        <p:txBody>
          <a:bodyPr/>
          <a:lstStyle/>
          <a:p>
            <a:pPr eaLnBrk="1" hangingPunct="1"/>
            <a:endParaRPr lang="fr-FR" smtClean="0"/>
          </a:p>
        </p:txBody>
      </p:sp>
      <p:sp>
        <p:nvSpPr>
          <p:cNvPr id="47107" name="Espace réservé du numéro de diapositive 3"/>
          <p:cNvSpPr>
            <a:spLocks noGrp="1"/>
          </p:cNvSpPr>
          <p:nvPr>
            <p:ph type="sldNum" sz="quarter" idx="5"/>
          </p:nvPr>
        </p:nvSpPr>
        <p:spPr>
          <a:noFill/>
        </p:spPr>
        <p:txBody>
          <a:bodyPr/>
          <a:lstStyle/>
          <a:p>
            <a:fld id="{F157875C-9218-4738-AC8E-6911E076357D}" type="slidenum">
              <a:rPr lang="fr-FR" smtClean="0"/>
              <a:pPr/>
              <a:t>29</a:t>
            </a:fld>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Espace réservé de l'image des diapositives 1"/>
          <p:cNvSpPr>
            <a:spLocks noGrp="1" noRot="1" noChangeAspect="1" noTextEdit="1"/>
          </p:cNvSpPr>
          <p:nvPr>
            <p:ph type="sldImg"/>
          </p:nvPr>
        </p:nvSpPr>
        <p:spPr>
          <a:ln/>
        </p:spPr>
      </p:sp>
      <p:sp>
        <p:nvSpPr>
          <p:cNvPr id="49154" name="Espace réservé des commentaires 2"/>
          <p:cNvSpPr>
            <a:spLocks noGrp="1"/>
          </p:cNvSpPr>
          <p:nvPr>
            <p:ph type="body" idx="1"/>
          </p:nvPr>
        </p:nvSpPr>
        <p:spPr>
          <a:noFill/>
          <a:ln/>
        </p:spPr>
        <p:txBody>
          <a:bodyPr/>
          <a:lstStyle/>
          <a:p>
            <a:pPr eaLnBrk="1" hangingPunct="1"/>
            <a:endParaRPr lang="fr-FR" smtClean="0"/>
          </a:p>
        </p:txBody>
      </p:sp>
      <p:sp>
        <p:nvSpPr>
          <p:cNvPr id="49155" name="Espace réservé du numéro de diapositive 3"/>
          <p:cNvSpPr>
            <a:spLocks noGrp="1"/>
          </p:cNvSpPr>
          <p:nvPr>
            <p:ph type="sldNum" sz="quarter" idx="5"/>
          </p:nvPr>
        </p:nvSpPr>
        <p:spPr>
          <a:noFill/>
        </p:spPr>
        <p:txBody>
          <a:bodyPr/>
          <a:lstStyle/>
          <a:p>
            <a:fld id="{F9A89EFB-797C-48B7-8AA9-FBB8CCDCC037}" type="slidenum">
              <a:rPr lang="fr-FR" smtClean="0"/>
              <a:pPr/>
              <a:t>30</a:t>
            </a:fld>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53250" name="Rectangle 2"/>
          <p:cNvSpPr>
            <a:spLocks noGrp="1" noChangeArrowheads="1"/>
          </p:cNvSpPr>
          <p:nvPr/>
        </p:nvSpPr>
        <p:spPr bwMode="auto">
          <a:xfrm>
            <a:off x="457200" y="274638"/>
            <a:ext cx="8229600" cy="1143000"/>
          </a:xfrm>
          <a:prstGeom prst="rect">
            <a:avLst/>
          </a:prstGeom>
        </p:spPr>
        <p:txBody>
          <a:bodyPr anchor="ctr"/>
          <a:lstStyle/>
          <a:p>
            <a:pPr eaLnBrk="0" hangingPunct="0"/>
            <a:endParaRPr lang="fr-FR" sz="3800">
              <a:solidFill>
                <a:schemeClr val="tx2"/>
              </a:solidFill>
            </a:endParaRPr>
          </a:p>
        </p:txBody>
      </p:sp>
      <p:sp>
        <p:nvSpPr>
          <p:cNvPr id="53251" name="Rectangle 3"/>
          <p:cNvSpPr>
            <a:spLocks noGrp="1" noChangeArrowheads="1"/>
          </p:cNvSpPr>
          <p:nvPr/>
        </p:nvSpPr>
        <p:spPr bwMode="auto">
          <a:xfrm>
            <a:off x="457200" y="1600200"/>
            <a:ext cx="8229600" cy="4530725"/>
          </a:xfrm>
          <a:prstGeom prst="rect">
            <a:avLst/>
          </a:prstGeom>
        </p:spPr>
        <p:txBody>
          <a:bodyPr/>
          <a:lstStyle/>
          <a:p>
            <a:pPr marL="342900" indent="-342900" eaLnBrk="0" hangingPunct="0">
              <a:spcBef>
                <a:spcPct val="20000"/>
              </a:spcBef>
              <a:buClr>
                <a:schemeClr val="accent1"/>
              </a:buClr>
              <a:buFont typeface="Wingdings" pitchFamily="2" charset="2"/>
              <a:buChar char="l"/>
            </a:pPr>
            <a:endParaRPr lang="fr-FR" sz="32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38DDCC68-0798-4439-B2E1-FA44DF0ABA6B}" type="slidenum">
              <a:rPr lang="fr-FR"/>
              <a:pPr>
                <a:defRPr/>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6287"/>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628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9BA9ED27-6011-4B4B-919B-01A38752C554}" type="slidenum">
              <a:rPr lang="fr-FR"/>
              <a:pPr>
                <a:defRPr/>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9B8ACB00-DDC2-4F61-8249-A67E361CE9F7}" type="slidenum">
              <a:rPr lang="fr-FR"/>
              <a:pPr>
                <a:defRPr/>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F4EBD590-D8F7-4F9F-93AB-5FE88BC03456}" type="slidenum">
              <a:rPr lang="fr-FR"/>
              <a:pPr>
                <a:defRPr/>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4AE7C51C-C5D1-4733-A9B3-594E458648F9}" type="slidenum">
              <a:rPr lang="fr-FR"/>
              <a:pPr>
                <a:defRPr/>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9"/>
          <p:cNvSpPr>
            <a:spLocks noGrp="1" noChangeArrowheads="1"/>
          </p:cNvSpPr>
          <p:nvPr>
            <p:ph type="dt" sz="half" idx="10"/>
          </p:nvPr>
        </p:nvSpPr>
        <p:spPr>
          <a:ln/>
        </p:spPr>
        <p:txBody>
          <a:bodyPr/>
          <a:lstStyle>
            <a:lvl1pPr>
              <a:defRPr/>
            </a:lvl1pPr>
          </a:lstStyle>
          <a:p>
            <a:pPr>
              <a:defRPr/>
            </a:pPr>
            <a:endParaRPr lang="fr-FR"/>
          </a:p>
        </p:txBody>
      </p:sp>
      <p:sp>
        <p:nvSpPr>
          <p:cNvPr id="8" name="Rectangle 10"/>
          <p:cNvSpPr>
            <a:spLocks noGrp="1" noChangeArrowheads="1"/>
          </p:cNvSpPr>
          <p:nvPr>
            <p:ph type="ftr" sz="quarter" idx="11"/>
          </p:nvPr>
        </p:nvSpPr>
        <p:spPr>
          <a:ln/>
        </p:spPr>
        <p:txBody>
          <a:bodyPr/>
          <a:lstStyle>
            <a:lvl1pPr>
              <a:defRPr/>
            </a:lvl1pPr>
          </a:lstStyle>
          <a:p>
            <a:pPr>
              <a:defRPr/>
            </a:pPr>
            <a:endParaRPr lang="fr-FR"/>
          </a:p>
        </p:txBody>
      </p:sp>
      <p:sp>
        <p:nvSpPr>
          <p:cNvPr id="9" name="Rectangle 11"/>
          <p:cNvSpPr>
            <a:spLocks noGrp="1" noChangeArrowheads="1"/>
          </p:cNvSpPr>
          <p:nvPr>
            <p:ph type="sldNum" sz="quarter" idx="12"/>
          </p:nvPr>
        </p:nvSpPr>
        <p:spPr>
          <a:ln/>
        </p:spPr>
        <p:txBody>
          <a:bodyPr/>
          <a:lstStyle>
            <a:lvl1pPr>
              <a:defRPr/>
            </a:lvl1pPr>
          </a:lstStyle>
          <a:p>
            <a:pPr>
              <a:defRPr/>
            </a:pPr>
            <a:fld id="{75491CA7-50A6-479C-9968-E6D4CCFEEB07}" type="slidenum">
              <a:rPr lang="fr-FR"/>
              <a:pPr>
                <a:defRPr/>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9"/>
          <p:cNvSpPr>
            <a:spLocks noGrp="1" noChangeArrowheads="1"/>
          </p:cNvSpPr>
          <p:nvPr>
            <p:ph type="dt" sz="half" idx="10"/>
          </p:nvPr>
        </p:nvSpPr>
        <p:spPr>
          <a:ln/>
        </p:spPr>
        <p:txBody>
          <a:bodyPr/>
          <a:lstStyle>
            <a:lvl1pPr>
              <a:defRPr/>
            </a:lvl1pPr>
          </a:lstStyle>
          <a:p>
            <a:pPr>
              <a:defRPr/>
            </a:pPr>
            <a:endParaRPr lang="fr-FR"/>
          </a:p>
        </p:txBody>
      </p:sp>
      <p:sp>
        <p:nvSpPr>
          <p:cNvPr id="4" name="Rectangle 10"/>
          <p:cNvSpPr>
            <a:spLocks noGrp="1" noChangeArrowheads="1"/>
          </p:cNvSpPr>
          <p:nvPr>
            <p:ph type="ftr" sz="quarter" idx="11"/>
          </p:nvPr>
        </p:nvSpPr>
        <p:spPr>
          <a:ln/>
        </p:spPr>
        <p:txBody>
          <a:bodyPr/>
          <a:lstStyle>
            <a:lvl1pPr>
              <a:defRPr/>
            </a:lvl1pPr>
          </a:lstStyle>
          <a:p>
            <a:pPr>
              <a:defRPr/>
            </a:pPr>
            <a:endParaRPr lang="fr-FR"/>
          </a:p>
        </p:txBody>
      </p:sp>
      <p:sp>
        <p:nvSpPr>
          <p:cNvPr id="5" name="Rectangle 11"/>
          <p:cNvSpPr>
            <a:spLocks noGrp="1" noChangeArrowheads="1"/>
          </p:cNvSpPr>
          <p:nvPr>
            <p:ph type="sldNum" sz="quarter" idx="12"/>
          </p:nvPr>
        </p:nvSpPr>
        <p:spPr>
          <a:ln/>
        </p:spPr>
        <p:txBody>
          <a:bodyPr/>
          <a:lstStyle>
            <a:lvl1pPr>
              <a:defRPr/>
            </a:lvl1pPr>
          </a:lstStyle>
          <a:p>
            <a:pPr>
              <a:defRPr/>
            </a:pPr>
            <a:fld id="{6BA97B23-3F3A-4B78-85EF-641077D5D37C}" type="slidenum">
              <a:rPr lang="fr-FR"/>
              <a:pPr>
                <a:defRPr/>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fr-FR"/>
          </a:p>
        </p:txBody>
      </p:sp>
      <p:sp>
        <p:nvSpPr>
          <p:cNvPr id="3" name="Rectangle 10"/>
          <p:cNvSpPr>
            <a:spLocks noGrp="1" noChangeArrowheads="1"/>
          </p:cNvSpPr>
          <p:nvPr>
            <p:ph type="ftr" sz="quarter" idx="11"/>
          </p:nvPr>
        </p:nvSpPr>
        <p:spPr>
          <a:ln/>
        </p:spPr>
        <p:txBody>
          <a:bodyPr/>
          <a:lstStyle>
            <a:lvl1pPr>
              <a:defRPr/>
            </a:lvl1pPr>
          </a:lstStyle>
          <a:p>
            <a:pPr>
              <a:defRPr/>
            </a:pPr>
            <a:endParaRPr lang="fr-FR"/>
          </a:p>
        </p:txBody>
      </p:sp>
      <p:sp>
        <p:nvSpPr>
          <p:cNvPr id="4" name="Rectangle 11"/>
          <p:cNvSpPr>
            <a:spLocks noGrp="1" noChangeArrowheads="1"/>
          </p:cNvSpPr>
          <p:nvPr>
            <p:ph type="sldNum" sz="quarter" idx="12"/>
          </p:nvPr>
        </p:nvSpPr>
        <p:spPr>
          <a:ln/>
        </p:spPr>
        <p:txBody>
          <a:bodyPr/>
          <a:lstStyle>
            <a:lvl1pPr>
              <a:defRPr/>
            </a:lvl1pPr>
          </a:lstStyle>
          <a:p>
            <a:pPr>
              <a:defRPr/>
            </a:pPr>
            <a:fld id="{D2C5B20E-7532-4B09-84E9-9470F4B880A3}" type="slidenum">
              <a:rPr lang="fr-FR"/>
              <a:pPr>
                <a:defRPr/>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D073377E-4A3F-40CC-989B-16C7AABBCAFA}" type="slidenum">
              <a:rPr lang="fr-FR"/>
              <a:pPr>
                <a:defRPr/>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dirty="0" smtClean="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E18BEFC2-4259-4CF3-B4A2-486EF330DA6C}" type="slidenum">
              <a:rPr lang="fr-FR"/>
              <a:pPr>
                <a:defRPr/>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071563" y="304800"/>
            <a:ext cx="7615237" cy="1106488"/>
            <a:chOff x="675" y="192"/>
            <a:chExt cx="4797" cy="697"/>
          </a:xfrm>
        </p:grpSpPr>
        <p:sp>
          <p:nvSpPr>
            <p:cNvPr id="208899" name="Oval 3"/>
            <p:cNvSpPr>
              <a:spLocks noChangeArrowheads="1"/>
            </p:cNvSpPr>
            <p:nvPr/>
          </p:nvSpPr>
          <p:spPr bwMode="hidden">
            <a:xfrm flipH="1">
              <a:off x="3067" y="192"/>
              <a:ext cx="696" cy="696"/>
            </a:xfrm>
            <a:prstGeom prst="ellipse">
              <a:avLst/>
            </a:prstGeom>
            <a:solidFill>
              <a:schemeClr val="accent2"/>
            </a:solidFill>
            <a:ln w="28575">
              <a:noFill/>
              <a:round/>
              <a:headEnd/>
              <a:tailEnd/>
            </a:ln>
            <a:effectLst/>
          </p:spPr>
          <p:txBody>
            <a:bodyPr wrap="none" anchor="ctr"/>
            <a:lstStyle/>
            <a:p>
              <a:pPr algn="ctr">
                <a:defRPr/>
              </a:pPr>
              <a:endParaRPr lang="fr-FR" sz="2400" dirty="0">
                <a:latin typeface="Times New Roman" pitchFamily="18" charset="0"/>
              </a:endParaRPr>
            </a:p>
          </p:txBody>
        </p:sp>
        <p:sp>
          <p:nvSpPr>
            <p:cNvPr id="208900" name="Oval 4"/>
            <p:cNvSpPr>
              <a:spLocks noChangeArrowheads="1"/>
            </p:cNvSpPr>
            <p:nvPr/>
          </p:nvSpPr>
          <p:spPr bwMode="hidden">
            <a:xfrm flipH="1">
              <a:off x="4777" y="192"/>
              <a:ext cx="695" cy="696"/>
            </a:xfrm>
            <a:prstGeom prst="ellipse">
              <a:avLst/>
            </a:prstGeom>
            <a:solidFill>
              <a:schemeClr val="accent2"/>
            </a:solidFill>
            <a:ln w="28575">
              <a:noFill/>
              <a:round/>
              <a:headEnd/>
              <a:tailEnd/>
            </a:ln>
            <a:effectLst/>
          </p:spPr>
          <p:txBody>
            <a:bodyPr wrap="none" anchor="ctr"/>
            <a:lstStyle/>
            <a:p>
              <a:pPr algn="ctr">
                <a:defRPr/>
              </a:pPr>
              <a:endParaRPr lang="fr-FR" sz="2400" dirty="0">
                <a:latin typeface="Times New Roman" pitchFamily="18" charset="0"/>
              </a:endParaRPr>
            </a:p>
          </p:txBody>
        </p:sp>
        <p:sp>
          <p:nvSpPr>
            <p:cNvPr id="208901" name="Oval 5"/>
            <p:cNvSpPr>
              <a:spLocks noChangeArrowheads="1"/>
            </p:cNvSpPr>
            <p:nvPr/>
          </p:nvSpPr>
          <p:spPr bwMode="hidden">
            <a:xfrm flipH="1">
              <a:off x="675" y="193"/>
              <a:ext cx="695" cy="696"/>
            </a:xfrm>
            <a:prstGeom prst="ellipse">
              <a:avLst/>
            </a:prstGeom>
            <a:solidFill>
              <a:schemeClr val="accent2"/>
            </a:solidFill>
            <a:ln w="28575">
              <a:noFill/>
              <a:round/>
              <a:headEnd/>
              <a:tailEnd/>
            </a:ln>
            <a:effectLst/>
          </p:spPr>
          <p:txBody>
            <a:bodyPr wrap="none" anchor="ctr"/>
            <a:lstStyle/>
            <a:p>
              <a:pPr algn="ctr">
                <a:defRPr/>
              </a:pPr>
              <a:endParaRPr lang="fr-FR" sz="2400" dirty="0">
                <a:latin typeface="Times New Roman" pitchFamily="18" charset="0"/>
              </a:endParaRPr>
            </a:p>
          </p:txBody>
        </p:sp>
        <p:sp>
          <p:nvSpPr>
            <p:cNvPr id="208902"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p:spPr>
          <p:txBody>
            <a:bodyPr wrap="none" anchor="ctr"/>
            <a:lstStyle/>
            <a:p>
              <a:pPr algn="ctr">
                <a:defRPr/>
              </a:pPr>
              <a:endParaRPr lang="fr-FR" sz="2400" dirty="0">
                <a:latin typeface="Times New Roman" pitchFamily="18" charset="0"/>
              </a:endParaRPr>
            </a:p>
          </p:txBody>
        </p:sp>
        <p:sp>
          <p:nvSpPr>
            <p:cNvPr id="208903"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p:spPr>
          <p:txBody>
            <a:bodyPr wrap="none" anchor="ctr"/>
            <a:lstStyle/>
            <a:p>
              <a:pPr algn="ctr">
                <a:defRPr/>
              </a:pPr>
              <a:endParaRPr lang="fr-FR" sz="2400" dirty="0">
                <a:latin typeface="Times New Roman" pitchFamily="18" charset="0"/>
              </a:endParaRPr>
            </a:p>
          </p:txBody>
        </p:sp>
      </p:grpSp>
      <p:sp>
        <p:nvSpPr>
          <p:cNvPr id="1027" name="Rectangle 8"/>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208905" name="Rectangle 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dirty="0"/>
            </a:lvl1pPr>
          </a:lstStyle>
          <a:p>
            <a:pPr>
              <a:defRPr/>
            </a:pPr>
            <a:endParaRPr lang="fr-FR"/>
          </a:p>
        </p:txBody>
      </p:sp>
      <p:sp>
        <p:nvSpPr>
          <p:cNvPr id="208906" name="Rectangle 1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dirty="0"/>
            </a:lvl1pPr>
          </a:lstStyle>
          <a:p>
            <a:pPr>
              <a:defRPr/>
            </a:pPr>
            <a:endParaRPr lang="fr-FR"/>
          </a:p>
        </p:txBody>
      </p:sp>
      <p:sp>
        <p:nvSpPr>
          <p:cNvPr id="208907" name="Rectangle 1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ADD28212-0D54-46CD-B4A0-E6E4B7823807}" type="slidenum">
              <a:rPr lang="fr-FR"/>
              <a:pPr>
                <a:defRPr/>
              </a:pPr>
              <a:t>‹N°›</a:t>
            </a:fld>
            <a:endParaRPr lang="fr-FR" dirty="0"/>
          </a:p>
        </p:txBody>
      </p:sp>
      <p:sp>
        <p:nvSpPr>
          <p:cNvPr id="1031" name="Rectangle 1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Tree>
  </p:cSld>
  <p:clrMap bg1="lt1" tx1="dk1" bg2="lt2" tx2="dk2" accent1="accent1" accent2="accent2" accent3="accent3" accent4="accent4" accent5="accent5" accent6="accent6" hlink="hlink" folHlink="folHlink"/>
  <p:sldLayoutIdLst>
    <p:sldLayoutId id="2147483742" r:id="rId1"/>
    <p:sldLayoutId id="2147483752" r:id="rId2"/>
    <p:sldLayoutId id="2147483751" r:id="rId3"/>
    <p:sldLayoutId id="2147483750" r:id="rId4"/>
    <p:sldLayoutId id="2147483749" r:id="rId5"/>
    <p:sldLayoutId id="2147483748" r:id="rId6"/>
    <p:sldLayoutId id="2147483747" r:id="rId7"/>
    <p:sldLayoutId id="2147483746" r:id="rId8"/>
    <p:sldLayoutId id="2147483745" r:id="rId9"/>
    <p:sldLayoutId id="2147483744" r:id="rId10"/>
    <p:sldLayoutId id="214748374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Arial" charset="0"/>
        </a:defRPr>
      </a:lvl2pPr>
      <a:lvl3pPr algn="l" rtl="0" eaLnBrk="0" fontAlgn="base" hangingPunct="0">
        <a:spcBef>
          <a:spcPct val="0"/>
        </a:spcBef>
        <a:spcAft>
          <a:spcPct val="0"/>
        </a:spcAft>
        <a:defRPr sz="3800">
          <a:solidFill>
            <a:schemeClr val="tx2"/>
          </a:solidFill>
          <a:latin typeface="Arial" charset="0"/>
        </a:defRPr>
      </a:lvl3pPr>
      <a:lvl4pPr algn="l" rtl="0" eaLnBrk="0" fontAlgn="base" hangingPunct="0">
        <a:spcBef>
          <a:spcPct val="0"/>
        </a:spcBef>
        <a:spcAft>
          <a:spcPct val="0"/>
        </a:spcAft>
        <a:defRPr sz="3800">
          <a:solidFill>
            <a:schemeClr val="tx2"/>
          </a:solidFill>
          <a:latin typeface="Arial" charset="0"/>
        </a:defRPr>
      </a:lvl4pPr>
      <a:lvl5pPr algn="l" rtl="0" eaLnBrk="0" fontAlgn="base" hangingPunct="0">
        <a:spcBef>
          <a:spcPct val="0"/>
        </a:spcBef>
        <a:spcAft>
          <a:spcPct val="0"/>
        </a:spcAft>
        <a:defRPr sz="3800">
          <a:solidFill>
            <a:schemeClr val="tx2"/>
          </a:solidFill>
          <a:latin typeface="Arial" charset="0"/>
        </a:defRPr>
      </a:lvl5pPr>
      <a:lvl6pPr marL="457200" algn="l" rtl="0" eaLnBrk="1" fontAlgn="base" hangingPunct="1">
        <a:spcBef>
          <a:spcPct val="0"/>
        </a:spcBef>
        <a:spcAft>
          <a:spcPct val="0"/>
        </a:spcAft>
        <a:defRPr sz="3800">
          <a:solidFill>
            <a:schemeClr val="tx2"/>
          </a:solidFill>
          <a:latin typeface="Arial" charset="0"/>
        </a:defRPr>
      </a:lvl6pPr>
      <a:lvl7pPr marL="914400" algn="l" rtl="0" eaLnBrk="1" fontAlgn="base" hangingPunct="1">
        <a:spcBef>
          <a:spcPct val="0"/>
        </a:spcBef>
        <a:spcAft>
          <a:spcPct val="0"/>
        </a:spcAft>
        <a:defRPr sz="3800">
          <a:solidFill>
            <a:schemeClr val="tx2"/>
          </a:solidFill>
          <a:latin typeface="Arial" charset="0"/>
        </a:defRPr>
      </a:lvl7pPr>
      <a:lvl8pPr marL="1371600" algn="l" rtl="0" eaLnBrk="1" fontAlgn="base" hangingPunct="1">
        <a:spcBef>
          <a:spcPct val="0"/>
        </a:spcBef>
        <a:spcAft>
          <a:spcPct val="0"/>
        </a:spcAft>
        <a:defRPr sz="3800">
          <a:solidFill>
            <a:schemeClr val="tx2"/>
          </a:solidFill>
          <a:latin typeface="Arial" charset="0"/>
        </a:defRPr>
      </a:lvl8pPr>
      <a:lvl9pPr marL="1828800" algn="l" rtl="0" eaLnBrk="1" fontAlgn="base" hangingPunct="1">
        <a:spcBef>
          <a:spcPct val="0"/>
        </a:spcBef>
        <a:spcAft>
          <a:spcPct val="0"/>
        </a:spcAft>
        <a:defRPr sz="38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700">
          <a:solidFill>
            <a:schemeClr val="tx1"/>
          </a:solidFill>
          <a:latin typeface="+mn-lt"/>
        </a:defRPr>
      </a:lvl2pPr>
      <a:lvl3pPr marL="1143000" indent="-228600" algn="l" rtl="0" eaLnBrk="0" fontAlgn="base" hangingPunct="0">
        <a:spcBef>
          <a:spcPct val="20000"/>
        </a:spcBef>
        <a:spcAft>
          <a:spcPct val="0"/>
        </a:spcAft>
        <a:buClr>
          <a:schemeClr val="accent1"/>
        </a:buClr>
        <a:buFont typeface="Wingdings" pitchFamily="2" charset="2"/>
        <a:buChar char="l"/>
        <a:defRPr sz="2300">
          <a:solidFill>
            <a:schemeClr val="tx1"/>
          </a:solidFill>
          <a:latin typeface="+mn-lt"/>
        </a:defRPr>
      </a:lvl3pPr>
      <a:lvl4pPr marL="1600200" indent="-228600" algn="l" rtl="0" eaLnBrk="0" fontAlgn="base" hangingPunct="0">
        <a:spcBef>
          <a:spcPct val="20000"/>
        </a:spcBef>
        <a:spcAft>
          <a:spcPct val="0"/>
        </a:spcAft>
        <a:buClr>
          <a:schemeClr val="accent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1"/>
          <p:cNvSpPr>
            <a:spLocks noGrp="1" noChangeArrowheads="1"/>
          </p:cNvSpPr>
          <p:nvPr>
            <p:ph type="sldNum" sz="quarter" idx="4294967295"/>
          </p:nvPr>
        </p:nvSpPr>
        <p:spPr>
          <a:noFill/>
        </p:spPr>
        <p:txBody>
          <a:bodyPr/>
          <a:lstStyle/>
          <a:p>
            <a:fld id="{9C2AE9AD-5241-4723-98AF-56BD62F5B1D8}" type="slidenum">
              <a:rPr lang="fr-FR" smtClean="0"/>
              <a:pPr/>
              <a:t>1</a:t>
            </a:fld>
            <a:endParaRPr lang="fr-FR" smtClean="0"/>
          </a:p>
        </p:txBody>
      </p:sp>
      <p:sp>
        <p:nvSpPr>
          <p:cNvPr id="14338" name="Rectangle 3"/>
          <p:cNvSpPr>
            <a:spLocks noGrp="1" noChangeArrowheads="1"/>
          </p:cNvSpPr>
          <p:nvPr>
            <p:ph type="subTitle" idx="4294967295"/>
          </p:nvPr>
        </p:nvSpPr>
        <p:spPr bwMode="auto">
          <a:xfrm>
            <a:off x="928688" y="1357313"/>
            <a:ext cx="6400800" cy="1214437"/>
          </a:xfrm>
          <a:prstGeom prst="rect">
            <a:avLst/>
          </a:prstGeom>
          <a:solidFill>
            <a:srgbClr val="FFFFFF"/>
          </a:solidFill>
          <a:ln>
            <a:solidFill>
              <a:srgbClr val="000000"/>
            </a:solidFill>
            <a:miter lim="800000"/>
            <a:headEnd/>
            <a:tailEnd/>
          </a:ln>
        </p:spPr>
        <p:txBody>
          <a:bodyPr/>
          <a:lstStyle/>
          <a:p>
            <a:pPr marL="0" indent="0" algn="ctr" eaLnBrk="1" hangingPunct="1">
              <a:buFont typeface="Wingdings" pitchFamily="2" charset="2"/>
              <a:buNone/>
            </a:pPr>
            <a:endParaRPr lang="fr-FR" smtClean="0"/>
          </a:p>
        </p:txBody>
      </p:sp>
      <p:pic>
        <p:nvPicPr>
          <p:cNvPr id="14339" name="Picture 4" descr="Photo 061"/>
          <p:cNvPicPr>
            <a:picLocks noChangeAspect="1" noChangeArrowheads="1"/>
          </p:cNvPicPr>
          <p:nvPr/>
        </p:nvPicPr>
        <p:blipFill>
          <a:blip r:embed="rId2" cstate="print"/>
          <a:srcRect/>
          <a:stretch>
            <a:fillRect/>
          </a:stretch>
        </p:blipFill>
        <p:spPr bwMode="auto">
          <a:xfrm>
            <a:off x="0" y="1071563"/>
            <a:ext cx="9144000" cy="3429000"/>
          </a:xfrm>
          <a:prstGeom prst="rect">
            <a:avLst/>
          </a:prstGeom>
          <a:noFill/>
          <a:ln w="9525">
            <a:noFill/>
            <a:miter lim="800000"/>
            <a:headEnd/>
            <a:tailEnd/>
          </a:ln>
        </p:spPr>
      </p:pic>
      <p:sp>
        <p:nvSpPr>
          <p:cNvPr id="14340" name="Rectangle 5"/>
          <p:cNvSpPr>
            <a:spLocks noChangeArrowheads="1"/>
          </p:cNvSpPr>
          <p:nvPr/>
        </p:nvSpPr>
        <p:spPr bwMode="auto">
          <a:xfrm>
            <a:off x="0" y="5157788"/>
            <a:ext cx="9144000" cy="720725"/>
          </a:xfrm>
          <a:prstGeom prst="rect">
            <a:avLst/>
          </a:prstGeom>
          <a:noFill/>
          <a:ln w="9525">
            <a:noFill/>
            <a:miter lim="800000"/>
            <a:headEnd/>
            <a:tailEnd/>
          </a:ln>
        </p:spPr>
        <p:txBody>
          <a:bodyPr anchor="ctr"/>
          <a:lstStyle/>
          <a:p>
            <a:pPr algn="ctr"/>
            <a:r>
              <a:rPr lang="fr-FR" sz="3600" b="1" dirty="0">
                <a:cs typeface="Times New Roman" pitchFamily="18" charset="0"/>
              </a:rPr>
              <a:t>Salon de la Baie Saint-Jean</a:t>
            </a:r>
            <a:br>
              <a:rPr lang="fr-FR" sz="3600" b="1" dirty="0">
                <a:cs typeface="Times New Roman" pitchFamily="18" charset="0"/>
              </a:rPr>
            </a:br>
            <a:r>
              <a:rPr lang="fr-FR" sz="3600" b="1" dirty="0">
                <a:cs typeface="Times New Roman" pitchFamily="18" charset="0"/>
              </a:rPr>
              <a:t>Jeudi 5 mai </a:t>
            </a:r>
            <a:r>
              <a:rPr lang="fr-FR" sz="3600" b="1" dirty="0" smtClean="0">
                <a:cs typeface="Times New Roman" pitchFamily="18" charset="0"/>
              </a:rPr>
              <a:t>2011</a:t>
            </a:r>
          </a:p>
          <a:p>
            <a:pPr algn="ctr"/>
            <a:r>
              <a:rPr lang="fr-FR" sz="3600" b="1" dirty="0" smtClean="0">
                <a:cs typeface="Times New Roman" pitchFamily="18" charset="0"/>
              </a:rPr>
              <a:t>Réunion </a:t>
            </a:r>
            <a:r>
              <a:rPr lang="fr-FR" sz="3600" b="1" dirty="0">
                <a:cs typeface="Times New Roman" pitchFamily="18" charset="0"/>
              </a:rPr>
              <a:t>de mi-mandat</a:t>
            </a:r>
          </a:p>
        </p:txBody>
      </p:sp>
      <p:sp>
        <p:nvSpPr>
          <p:cNvPr id="14341" name="Rectangle 2"/>
          <p:cNvSpPr>
            <a:spLocks noGrp="1" noChangeArrowheads="1"/>
          </p:cNvSpPr>
          <p:nvPr>
            <p:ph type="ctrTitle" idx="4294967295"/>
          </p:nvPr>
        </p:nvSpPr>
        <p:spPr bwMode="auto">
          <a:xfrm>
            <a:off x="0" y="214313"/>
            <a:ext cx="9144000" cy="720725"/>
          </a:xfrm>
          <a:prstGeom prst="rect">
            <a:avLst/>
          </a:prstGeom>
          <a:solidFill>
            <a:srgbClr val="FFFFFF"/>
          </a:solidFill>
          <a:ln>
            <a:solidFill>
              <a:srgbClr val="000000"/>
            </a:solidFill>
            <a:miter lim="800000"/>
            <a:headEnd/>
            <a:tailEnd/>
          </a:ln>
        </p:spPr>
        <p:txBody>
          <a:bodyPr anchor="b"/>
          <a:lstStyle/>
          <a:p>
            <a:pPr algn="ctr" eaLnBrk="1" hangingPunct="1"/>
            <a:r>
              <a:rPr lang="fr-FR" sz="3600" b="1" dirty="0" smtClean="0">
                <a:solidFill>
                  <a:srgbClr val="FF0000"/>
                </a:solidFill>
                <a:latin typeface="Script MT Bold" pitchFamily="66" charset="0"/>
                <a:cs typeface="Times New Roman" pitchFamily="18" charset="0"/>
              </a:rPr>
              <a:t>Bâtissons ensemble un avenir  pour Wimereux</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re 1"/>
          <p:cNvSpPr>
            <a:spLocks noGrp="1"/>
          </p:cNvSpPr>
          <p:nvPr>
            <p:ph type="title"/>
          </p:nvPr>
        </p:nvSpPr>
        <p:spPr/>
        <p:txBody>
          <a:bodyPr/>
          <a:lstStyle/>
          <a:p>
            <a:pPr algn="ctr" eaLnBrk="1" hangingPunct="1"/>
            <a:r>
              <a:rPr lang="fr-FR" sz="4000" b="1" u="sng" smtClean="0"/>
              <a:t>Leur attitude sur le sujet</a:t>
            </a:r>
          </a:p>
        </p:txBody>
      </p:sp>
      <p:sp>
        <p:nvSpPr>
          <p:cNvPr id="22530" name="Espace réservé du contenu 2"/>
          <p:cNvSpPr>
            <a:spLocks noGrp="1"/>
          </p:cNvSpPr>
          <p:nvPr>
            <p:ph idx="1"/>
          </p:nvPr>
        </p:nvSpPr>
        <p:spPr/>
        <p:txBody>
          <a:bodyPr/>
          <a:lstStyle/>
          <a:p>
            <a:pPr algn="just" eaLnBrk="1" hangingPunct="1">
              <a:lnSpc>
                <a:spcPct val="80000"/>
              </a:lnSpc>
            </a:pPr>
            <a:r>
              <a:rPr lang="fr-FR" sz="2400" smtClean="0"/>
              <a:t>Pas d’initiatives importantes alors que </a:t>
            </a:r>
            <a:r>
              <a:rPr lang="fr-FR" sz="2400" b="1" smtClean="0"/>
              <a:t>Wimereux est</a:t>
            </a:r>
            <a:r>
              <a:rPr lang="fr-FR" sz="2400" smtClean="0"/>
              <a:t> la commune la plus </a:t>
            </a:r>
            <a:r>
              <a:rPr lang="fr-FR" sz="2400" b="1" smtClean="0"/>
              <a:t>sensible au problème</a:t>
            </a:r>
            <a:r>
              <a:rPr lang="fr-FR" sz="2400" smtClean="0"/>
              <a:t> au sein de l’agglomération</a:t>
            </a:r>
          </a:p>
          <a:p>
            <a:pPr algn="just" eaLnBrk="1" hangingPunct="1">
              <a:lnSpc>
                <a:spcPct val="80000"/>
              </a:lnSpc>
              <a:buFont typeface="Wingdings" pitchFamily="2" charset="2"/>
              <a:buNone/>
            </a:pPr>
            <a:endParaRPr lang="fr-FR" sz="2400" smtClean="0"/>
          </a:p>
          <a:p>
            <a:pPr algn="just" eaLnBrk="1" hangingPunct="1">
              <a:lnSpc>
                <a:spcPct val="80000"/>
              </a:lnSpc>
            </a:pPr>
            <a:r>
              <a:rPr lang="fr-FR" sz="2400" smtClean="0"/>
              <a:t>Un début de prise en compte de la problématique mais surtout grâce à </a:t>
            </a:r>
            <a:r>
              <a:rPr lang="fr-FR" sz="2400" b="1" smtClean="0"/>
              <a:t>l’aide et l’expertise des employés municipaux</a:t>
            </a:r>
          </a:p>
          <a:p>
            <a:pPr algn="just" eaLnBrk="1" hangingPunct="1">
              <a:lnSpc>
                <a:spcPct val="80000"/>
              </a:lnSpc>
            </a:pPr>
            <a:endParaRPr lang="fr-FR" sz="2400" b="1" smtClean="0"/>
          </a:p>
          <a:p>
            <a:pPr algn="just" eaLnBrk="1" hangingPunct="1">
              <a:lnSpc>
                <a:spcPct val="80000"/>
              </a:lnSpc>
            </a:pPr>
            <a:r>
              <a:rPr lang="fr-FR" sz="2400" b="1" smtClean="0"/>
              <a:t>Un comportement trop laxiste</a:t>
            </a:r>
            <a:r>
              <a:rPr lang="fr-FR" sz="2400" smtClean="0"/>
              <a:t> au sein du S.I.A.B.W.  (Syndicat Intercommunal pour l’Assainissement du Bassin du Wimereux)</a:t>
            </a:r>
          </a:p>
          <a:p>
            <a:pPr algn="just" eaLnBrk="1" hangingPunct="1">
              <a:lnSpc>
                <a:spcPct val="80000"/>
              </a:lnSpc>
            </a:pPr>
            <a:endParaRPr lang="fr-FR" sz="2400" smtClean="0"/>
          </a:p>
          <a:p>
            <a:pPr algn="just" eaLnBrk="1" hangingPunct="1">
              <a:lnSpc>
                <a:spcPct val="80000"/>
              </a:lnSpc>
            </a:pPr>
            <a:r>
              <a:rPr lang="fr-FR" sz="2400" smtClean="0"/>
              <a:t>Un </a:t>
            </a:r>
            <a:r>
              <a:rPr lang="fr-FR" sz="2400" b="1" smtClean="0"/>
              <a:t>manque de travail collectif </a:t>
            </a:r>
            <a:r>
              <a:rPr lang="fr-FR" sz="2400" smtClean="0"/>
              <a:t>avec les élus</a:t>
            </a:r>
            <a:r>
              <a:rPr lang="fr-FR" sz="2400" b="1" smtClean="0"/>
              <a:t> et de communication </a:t>
            </a:r>
            <a:r>
              <a:rPr lang="fr-FR" sz="2400" smtClean="0"/>
              <a:t>auprès des Wimereusiens.</a:t>
            </a:r>
          </a:p>
          <a:p>
            <a:pPr algn="just" eaLnBrk="1" hangingPunct="1">
              <a:lnSpc>
                <a:spcPct val="90000"/>
              </a:lnSpc>
            </a:pPr>
            <a:endParaRPr lang="fr-FR" sz="2400" smtClean="0"/>
          </a:p>
        </p:txBody>
      </p:sp>
      <p:sp>
        <p:nvSpPr>
          <p:cNvPr id="22531" name="Espace réservé du numéro de diapositive 3"/>
          <p:cNvSpPr>
            <a:spLocks noGrp="1"/>
          </p:cNvSpPr>
          <p:nvPr>
            <p:ph type="sldNum" sz="quarter" idx="12"/>
          </p:nvPr>
        </p:nvSpPr>
        <p:spPr>
          <a:noFill/>
        </p:spPr>
        <p:txBody>
          <a:bodyPr/>
          <a:lstStyle/>
          <a:p>
            <a:fld id="{552442DF-1D99-445A-95AE-791801FD7C36}" type="slidenum">
              <a:rPr lang="fr-FR" smtClean="0"/>
              <a:pPr/>
              <a:t>10</a:t>
            </a:fld>
            <a:endParaRPr lang="fr-FR"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re 1"/>
          <p:cNvSpPr>
            <a:spLocks noGrp="1"/>
          </p:cNvSpPr>
          <p:nvPr>
            <p:ph type="title"/>
          </p:nvPr>
        </p:nvSpPr>
        <p:spPr/>
        <p:txBody>
          <a:bodyPr/>
          <a:lstStyle/>
          <a:p>
            <a:pPr algn="ctr" eaLnBrk="1" hangingPunct="1"/>
            <a:r>
              <a:rPr lang="fr-FR" sz="4000" b="1" u="sng" smtClean="0"/>
              <a:t>Nos actions</a:t>
            </a:r>
          </a:p>
        </p:txBody>
      </p:sp>
      <p:sp>
        <p:nvSpPr>
          <p:cNvPr id="23554" name="Espace réservé du contenu 2"/>
          <p:cNvSpPr>
            <a:spLocks noGrp="1"/>
          </p:cNvSpPr>
          <p:nvPr>
            <p:ph idx="1"/>
          </p:nvPr>
        </p:nvSpPr>
        <p:spPr/>
        <p:txBody>
          <a:bodyPr/>
          <a:lstStyle/>
          <a:p>
            <a:pPr algn="just" eaLnBrk="1" hangingPunct="1">
              <a:lnSpc>
                <a:spcPct val="90000"/>
              </a:lnSpc>
            </a:pPr>
            <a:r>
              <a:rPr lang="fr-FR" sz="2400" b="1" smtClean="0"/>
              <a:t>Une participation active</a:t>
            </a:r>
            <a:r>
              <a:rPr lang="fr-FR" sz="2400" smtClean="0"/>
              <a:t> au sein du S.I.A.B.W. (par exemple : interpellation de VEOLIA,  participation aux enquêtes publiques…)</a:t>
            </a:r>
          </a:p>
          <a:p>
            <a:pPr algn="just" eaLnBrk="1" hangingPunct="1">
              <a:lnSpc>
                <a:spcPct val="90000"/>
              </a:lnSpc>
              <a:buFont typeface="Wingdings" pitchFamily="2" charset="2"/>
              <a:buNone/>
            </a:pPr>
            <a:endParaRPr lang="fr-FR" sz="2400" smtClean="0"/>
          </a:p>
          <a:p>
            <a:pPr algn="just" eaLnBrk="1" hangingPunct="1">
              <a:lnSpc>
                <a:spcPct val="90000"/>
              </a:lnSpc>
            </a:pPr>
            <a:r>
              <a:rPr lang="fr-FR" sz="2400" b="1" smtClean="0"/>
              <a:t>Une interpellation</a:t>
            </a:r>
            <a:r>
              <a:rPr lang="fr-FR" sz="2400" smtClean="0"/>
              <a:t> régulière </a:t>
            </a:r>
            <a:r>
              <a:rPr lang="fr-FR" sz="2400" b="1" smtClean="0"/>
              <a:t>des élus de</a:t>
            </a:r>
            <a:r>
              <a:rPr lang="fr-FR" sz="2400" smtClean="0"/>
              <a:t> </a:t>
            </a:r>
            <a:r>
              <a:rPr lang="fr-FR" sz="2400" b="1" smtClean="0"/>
              <a:t>la majorité</a:t>
            </a:r>
            <a:r>
              <a:rPr lang="fr-FR" sz="2400" smtClean="0"/>
              <a:t> en commission et en conseil (notre intervention du 21 avril dernier)</a:t>
            </a:r>
          </a:p>
          <a:p>
            <a:pPr algn="just" eaLnBrk="1" hangingPunct="1">
              <a:lnSpc>
                <a:spcPct val="90000"/>
              </a:lnSpc>
              <a:buFont typeface="Wingdings" pitchFamily="2" charset="2"/>
              <a:buNone/>
            </a:pPr>
            <a:endParaRPr lang="fr-FR" sz="2400" smtClean="0"/>
          </a:p>
          <a:p>
            <a:pPr algn="just" eaLnBrk="1" hangingPunct="1">
              <a:lnSpc>
                <a:spcPct val="90000"/>
              </a:lnSpc>
            </a:pPr>
            <a:r>
              <a:rPr lang="fr-FR" sz="2400" smtClean="0"/>
              <a:t>Un travail de </a:t>
            </a:r>
            <a:r>
              <a:rPr lang="fr-FR" sz="2400" b="1" smtClean="0"/>
              <a:t>communication et d’explication auprès des habitants</a:t>
            </a:r>
            <a:r>
              <a:rPr lang="fr-FR" sz="2400" smtClean="0"/>
              <a:t> (par exemple : proposition de détachement de personnel municipal pour aider les personnes âgées et / ou en difficulté sociale à se mettre aux normes)</a:t>
            </a:r>
          </a:p>
          <a:p>
            <a:pPr algn="just" eaLnBrk="1" hangingPunct="1">
              <a:lnSpc>
                <a:spcPct val="90000"/>
              </a:lnSpc>
            </a:pPr>
            <a:endParaRPr lang="fr-FR" sz="2400" smtClean="0"/>
          </a:p>
        </p:txBody>
      </p:sp>
      <p:sp>
        <p:nvSpPr>
          <p:cNvPr id="23555" name="Espace réservé du numéro de diapositive 3"/>
          <p:cNvSpPr>
            <a:spLocks noGrp="1"/>
          </p:cNvSpPr>
          <p:nvPr>
            <p:ph type="sldNum" sz="quarter" idx="12"/>
          </p:nvPr>
        </p:nvSpPr>
        <p:spPr>
          <a:noFill/>
        </p:spPr>
        <p:txBody>
          <a:bodyPr/>
          <a:lstStyle/>
          <a:p>
            <a:fld id="{C3684A95-0192-42CB-9B81-CD53F0D69B65}" type="slidenum">
              <a:rPr lang="fr-FR" smtClean="0"/>
              <a:pPr/>
              <a:t>11</a:t>
            </a:fld>
            <a:endParaRPr lang="fr-FR"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u numéro de diapositive 5"/>
          <p:cNvSpPr>
            <a:spLocks noGrp="1"/>
          </p:cNvSpPr>
          <p:nvPr>
            <p:ph type="sldNum" sz="quarter" idx="12"/>
          </p:nvPr>
        </p:nvSpPr>
        <p:spPr>
          <a:noFill/>
        </p:spPr>
        <p:txBody>
          <a:bodyPr/>
          <a:lstStyle/>
          <a:p>
            <a:fld id="{29A6D70B-A034-475C-BEB6-E19FA41BDE9C}" type="slidenum">
              <a:rPr lang="fr-FR" smtClean="0"/>
              <a:pPr/>
              <a:t>12</a:t>
            </a:fld>
            <a:endParaRPr lang="fr-FR" smtClean="0"/>
          </a:p>
        </p:txBody>
      </p:sp>
      <p:sp>
        <p:nvSpPr>
          <p:cNvPr id="24578" name="Rectangle 2"/>
          <p:cNvSpPr>
            <a:spLocks noGrp="1" noChangeArrowheads="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p>
        </p:txBody>
      </p:sp>
      <p:sp>
        <p:nvSpPr>
          <p:cNvPr id="24579" name="Rectangle 3"/>
          <p:cNvSpPr>
            <a:spLocks noGrp="1" noChangeArrowheads="1"/>
          </p:cNvSpPr>
          <p:nvPr>
            <p:ph type="body" idx="1"/>
          </p:nvPr>
        </p:nvSpPr>
        <p:spPr/>
        <p:txBody>
          <a:bodyPr/>
          <a:lstStyle/>
          <a:p>
            <a:pPr eaLnBrk="1" hangingPunct="1"/>
            <a:endParaRPr lang="fr-FR" smtClean="0"/>
          </a:p>
          <a:p>
            <a:pPr eaLnBrk="1" hangingPunct="1"/>
            <a:endParaRPr lang="fr-FR" smtClean="0"/>
          </a:p>
          <a:p>
            <a:pPr algn="ctr" eaLnBrk="1" hangingPunct="1">
              <a:buFont typeface="Wingdings" pitchFamily="2" charset="2"/>
              <a:buNone/>
            </a:pPr>
            <a:r>
              <a:rPr lang="fr-FR" smtClean="0"/>
              <a:t>Le tourisme</a:t>
            </a:r>
          </a:p>
          <a:p>
            <a:pPr algn="ctr" eaLnBrk="1" hangingPunct="1">
              <a:buFont typeface="Wingdings" pitchFamily="2" charset="2"/>
              <a:buNone/>
            </a:pPr>
            <a:r>
              <a:rPr lang="fr-FR" smtClean="0"/>
              <a:t>Jean-Marie JUTS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u numéro de diapositive 5"/>
          <p:cNvSpPr>
            <a:spLocks noGrp="1"/>
          </p:cNvSpPr>
          <p:nvPr>
            <p:ph type="sldNum" sz="quarter" idx="12"/>
          </p:nvPr>
        </p:nvSpPr>
        <p:spPr>
          <a:noFill/>
        </p:spPr>
        <p:txBody>
          <a:bodyPr/>
          <a:lstStyle/>
          <a:p>
            <a:fld id="{97C386E3-0E58-4260-A2E5-43C249D3B8B1}" type="slidenum">
              <a:rPr lang="fr-FR" smtClean="0"/>
              <a:pPr/>
              <a:t>13</a:t>
            </a:fld>
            <a:endParaRPr lang="fr-FR" smtClean="0"/>
          </a:p>
        </p:txBody>
      </p:sp>
      <p:sp>
        <p:nvSpPr>
          <p:cNvPr id="25602" name="Rectangle 2"/>
          <p:cNvSpPr>
            <a:spLocks noGrp="1" noChangeArrowheads="1"/>
          </p:cNvSpPr>
          <p:nvPr>
            <p:ph type="title"/>
          </p:nvPr>
        </p:nvSpPr>
        <p:spPr>
          <a:xfrm>
            <a:off x="500063" y="0"/>
            <a:ext cx="8229600" cy="1357313"/>
          </a:xfrm>
        </p:spPr>
        <p:txBody>
          <a:bodyPr/>
          <a:lstStyle/>
          <a:p>
            <a:pPr algn="ctr" eaLnBrk="1" hangingPunct="1"/>
            <a:r>
              <a:rPr lang="fr-FR" sz="2800" b="1" u="sng" smtClean="0"/>
              <a:t/>
            </a:r>
            <a:br>
              <a:rPr lang="fr-FR" sz="2800" b="1" u="sng" smtClean="0"/>
            </a:br>
            <a:r>
              <a:rPr lang="fr-FR" sz="2800" b="1" u="sng" smtClean="0"/>
              <a:t/>
            </a:r>
            <a:br>
              <a:rPr lang="fr-FR" sz="2800" b="1" u="sng" smtClean="0"/>
            </a:br>
            <a:r>
              <a:rPr lang="fr-FR" sz="2000" b="1" u="sng" smtClean="0"/>
              <a:t>LE TOURISME, VÉRITABLE VOCATION DE LA COMMUNE</a:t>
            </a:r>
            <a:r>
              <a:rPr lang="fr-FR" sz="2000" b="1" smtClean="0"/>
              <a:t> : </a:t>
            </a:r>
            <a:br>
              <a:rPr lang="fr-FR" sz="2000" b="1" smtClean="0"/>
            </a:br>
            <a:r>
              <a:rPr lang="fr-FR" sz="2000" b="1" u="sng" smtClean="0"/>
              <a:t>nos propositions de 2008</a:t>
            </a:r>
            <a:r>
              <a:rPr lang="fr-FR" sz="3600" b="1" u="sng" smtClean="0"/>
              <a:t/>
            </a:r>
            <a:br>
              <a:rPr lang="fr-FR" sz="3600" b="1" u="sng" smtClean="0"/>
            </a:br>
            <a:r>
              <a:rPr lang="fr-FR" sz="3600" b="1" smtClean="0">
                <a:solidFill>
                  <a:schemeClr val="tx1"/>
                </a:solidFill>
              </a:rPr>
              <a:t> </a:t>
            </a:r>
          </a:p>
        </p:txBody>
      </p:sp>
      <p:sp>
        <p:nvSpPr>
          <p:cNvPr id="25603" name="Rectangle 3"/>
          <p:cNvSpPr>
            <a:spLocks noGrp="1" noChangeArrowheads="1"/>
          </p:cNvSpPr>
          <p:nvPr>
            <p:ph type="body" idx="1"/>
          </p:nvPr>
        </p:nvSpPr>
        <p:spPr/>
        <p:txBody>
          <a:bodyPr/>
          <a:lstStyle/>
          <a:p>
            <a:pPr algn="ctr" eaLnBrk="1" hangingPunct="1">
              <a:lnSpc>
                <a:spcPct val="80000"/>
              </a:lnSpc>
              <a:buFont typeface="Wingdings" pitchFamily="2" charset="2"/>
              <a:buNone/>
            </a:pPr>
            <a:endParaRPr lang="fr-FR" sz="1400" b="1" u="sng" smtClean="0"/>
          </a:p>
          <a:p>
            <a:pPr algn="ctr" eaLnBrk="1" hangingPunct="1">
              <a:lnSpc>
                <a:spcPct val="80000"/>
              </a:lnSpc>
              <a:buFont typeface="Wingdings" pitchFamily="2" charset="2"/>
              <a:buNone/>
            </a:pPr>
            <a:endParaRPr lang="fr-FR" sz="1400" b="1" u="sng" smtClean="0"/>
          </a:p>
          <a:p>
            <a:pPr algn="just" eaLnBrk="1" hangingPunct="1">
              <a:lnSpc>
                <a:spcPct val="80000"/>
              </a:lnSpc>
              <a:buFont typeface="Wingdings" pitchFamily="2" charset="2"/>
              <a:buNone/>
            </a:pPr>
            <a:endParaRPr lang="fr-FR" sz="1400" b="1" u="sng" smtClean="0"/>
          </a:p>
          <a:p>
            <a:pPr algn="just" eaLnBrk="1" hangingPunct="1">
              <a:lnSpc>
                <a:spcPct val="80000"/>
              </a:lnSpc>
            </a:pPr>
            <a:r>
              <a:rPr lang="fr-FR" sz="2400" b="1" smtClean="0"/>
              <a:t>Privilégier la qualité à la quantité</a:t>
            </a:r>
            <a:endParaRPr lang="fr-FR" sz="2400" smtClean="0"/>
          </a:p>
          <a:p>
            <a:pPr algn="just" eaLnBrk="1" hangingPunct="1">
              <a:lnSpc>
                <a:spcPct val="80000"/>
              </a:lnSpc>
              <a:buFont typeface="Wingdings" pitchFamily="2" charset="2"/>
              <a:buNone/>
            </a:pPr>
            <a:endParaRPr lang="fr-FR" sz="2400" b="1" smtClean="0"/>
          </a:p>
          <a:p>
            <a:pPr algn="just" eaLnBrk="1" hangingPunct="1">
              <a:lnSpc>
                <a:spcPct val="80000"/>
              </a:lnSpc>
            </a:pPr>
            <a:r>
              <a:rPr lang="fr-FR" sz="2400" b="1" smtClean="0"/>
              <a:t>Offrir un meilleur soutien aux acteurs locaux du tourisme </a:t>
            </a:r>
            <a:endParaRPr lang="fr-FR" sz="2400" smtClean="0"/>
          </a:p>
          <a:p>
            <a:pPr algn="just" eaLnBrk="1" hangingPunct="1">
              <a:lnSpc>
                <a:spcPct val="80000"/>
              </a:lnSpc>
              <a:buFont typeface="Wingdings" pitchFamily="2" charset="2"/>
              <a:buNone/>
            </a:pPr>
            <a:endParaRPr lang="fr-FR" sz="2400" b="1" smtClean="0"/>
          </a:p>
          <a:p>
            <a:pPr algn="just" eaLnBrk="1" hangingPunct="1">
              <a:lnSpc>
                <a:spcPct val="80000"/>
              </a:lnSpc>
            </a:pPr>
            <a:r>
              <a:rPr lang="fr-FR" sz="2400" b="1" smtClean="0"/>
              <a:t>Promouvoir le tissu commercial</a:t>
            </a:r>
            <a:endParaRPr lang="fr-FR" sz="2400" smtClean="0"/>
          </a:p>
          <a:p>
            <a:pPr algn="just" eaLnBrk="1" hangingPunct="1">
              <a:lnSpc>
                <a:spcPct val="80000"/>
              </a:lnSpc>
              <a:buFont typeface="Wingdings" pitchFamily="2" charset="2"/>
              <a:buNone/>
            </a:pPr>
            <a:endParaRPr lang="fr-FR" sz="2400" b="1" smtClean="0"/>
          </a:p>
          <a:p>
            <a:pPr algn="just" eaLnBrk="1" hangingPunct="1">
              <a:lnSpc>
                <a:spcPct val="80000"/>
              </a:lnSpc>
            </a:pPr>
            <a:r>
              <a:rPr lang="fr-FR" sz="2400" b="1" smtClean="0"/>
              <a:t>Renouveler l’évènementiel de la station</a:t>
            </a:r>
            <a:endParaRPr lang="fr-FR" sz="2400" smtClean="0"/>
          </a:p>
          <a:p>
            <a:pPr algn="just" eaLnBrk="1" hangingPunct="1">
              <a:lnSpc>
                <a:spcPct val="80000"/>
              </a:lnSpc>
              <a:buFont typeface="Wingdings" pitchFamily="2" charset="2"/>
              <a:buNone/>
            </a:pPr>
            <a:endParaRPr lang="fr-FR" sz="2400" b="1" smtClean="0"/>
          </a:p>
          <a:p>
            <a:pPr algn="just" eaLnBrk="1" hangingPunct="1">
              <a:lnSpc>
                <a:spcPct val="80000"/>
              </a:lnSpc>
            </a:pPr>
            <a:r>
              <a:rPr lang="fr-FR" sz="2400" b="1" smtClean="0"/>
              <a:t>Repenser l’organisation du tourisme</a:t>
            </a:r>
            <a:r>
              <a:rPr lang="fr-FR" sz="800" b="1" smtClean="0"/>
              <a:t> </a:t>
            </a:r>
            <a:endParaRPr lang="fr-FR" sz="8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u numéro de diapositive 5"/>
          <p:cNvSpPr>
            <a:spLocks noGrp="1"/>
          </p:cNvSpPr>
          <p:nvPr>
            <p:ph type="sldNum" sz="quarter" idx="12"/>
          </p:nvPr>
        </p:nvSpPr>
        <p:spPr>
          <a:noFill/>
        </p:spPr>
        <p:txBody>
          <a:bodyPr/>
          <a:lstStyle/>
          <a:p>
            <a:fld id="{39775CC6-F7B6-4D1C-888D-4ECCB5C522C8}" type="slidenum">
              <a:rPr lang="fr-FR" smtClean="0"/>
              <a:pPr/>
              <a:t>14</a:t>
            </a:fld>
            <a:endParaRPr lang="fr-FR" smtClean="0"/>
          </a:p>
        </p:txBody>
      </p:sp>
      <p:sp>
        <p:nvSpPr>
          <p:cNvPr id="27650" name="Rectangle 2"/>
          <p:cNvSpPr>
            <a:spLocks noGrp="1" noChangeArrowheads="1"/>
          </p:cNvSpPr>
          <p:nvPr>
            <p:ph type="title"/>
          </p:nvPr>
        </p:nvSpPr>
        <p:spPr/>
        <p:txBody>
          <a:bodyPr/>
          <a:lstStyle/>
          <a:p>
            <a:pPr algn="ctr" eaLnBrk="1" hangingPunct="1"/>
            <a:r>
              <a:rPr lang="fr-FR" sz="3600" b="1" u="sng" smtClean="0">
                <a:solidFill>
                  <a:schemeClr val="tx1"/>
                </a:solidFill>
              </a:rPr>
              <a:t>Leur conception du tourisme</a:t>
            </a:r>
          </a:p>
        </p:txBody>
      </p:sp>
      <p:sp>
        <p:nvSpPr>
          <p:cNvPr id="27651" name="Rectangle 3"/>
          <p:cNvSpPr>
            <a:spLocks noGrp="1" noChangeArrowheads="1"/>
          </p:cNvSpPr>
          <p:nvPr>
            <p:ph type="body" idx="1"/>
          </p:nvPr>
        </p:nvSpPr>
        <p:spPr>
          <a:xfrm>
            <a:off x="179388" y="1268413"/>
            <a:ext cx="8964612" cy="4530725"/>
          </a:xfrm>
        </p:spPr>
        <p:txBody>
          <a:bodyPr/>
          <a:lstStyle/>
          <a:p>
            <a:pPr algn="just" eaLnBrk="1" hangingPunct="1"/>
            <a:endParaRPr lang="fr-FR" sz="2000" b="1" smtClean="0"/>
          </a:p>
          <a:p>
            <a:pPr algn="just" eaLnBrk="1" hangingPunct="1"/>
            <a:r>
              <a:rPr lang="fr-FR" sz="2000" b="1" smtClean="0"/>
              <a:t>Une conception qui procède davantage de l’opportunité que d’une vision réfléchie. Il suffit pour cela de se reporter au Débat d’Orientation Budgétaire lors du Conseil municipal du 31 mars 2011 : </a:t>
            </a:r>
          </a:p>
          <a:p>
            <a:pPr eaLnBrk="1" hangingPunct="1"/>
            <a:endParaRPr lang="fr-FR" sz="2000" b="1" smtClean="0"/>
          </a:p>
          <a:p>
            <a:pPr algn="just" eaLnBrk="1" hangingPunct="1">
              <a:buFont typeface="Wingdings" pitchFamily="2" charset="2"/>
              <a:buNone/>
            </a:pPr>
            <a:r>
              <a:rPr lang="fr-FR" sz="2000" b="1" smtClean="0"/>
              <a:t>	</a:t>
            </a:r>
            <a:r>
              <a:rPr lang="fr-FR" sz="2000" smtClean="0"/>
              <a:t>« La ville travaille avec l’union commerciale et la CCI sur un projet FISAC. Nous espérons qu’il sera opérationnel pour la fin 2011. Ce programme est un ensemble d’actions pluriannuelles qui vise à soutenir les commerces et l’artisanat de proximité. Notre volonté de renforcer l’attractivité de notre station s’inscrit dans le cadre de l’Opération Grand Site et du Label Grand Site de France</a:t>
            </a:r>
            <a:r>
              <a:rPr lang="fr-FR" sz="1400" smtClean="0"/>
              <a:t>®, </a:t>
            </a:r>
            <a:r>
              <a:rPr lang="fr-FR" smtClean="0"/>
              <a:t> </a:t>
            </a:r>
            <a:r>
              <a:rPr lang="fr-FR" sz="2000" smtClean="0"/>
              <a:t>et dont Wimereux sera la porte d’entrée sud et pour lequel nous attendons des retombées concrètes et rapides, davantage de touristes et d’investissement sur notre territoire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Espace réservé du numéro de diapositive 5"/>
          <p:cNvSpPr>
            <a:spLocks noGrp="1"/>
          </p:cNvSpPr>
          <p:nvPr>
            <p:ph type="sldNum" sz="quarter" idx="12"/>
          </p:nvPr>
        </p:nvSpPr>
        <p:spPr>
          <a:noFill/>
        </p:spPr>
        <p:txBody>
          <a:bodyPr/>
          <a:lstStyle/>
          <a:p>
            <a:fld id="{203D4686-1A78-4A97-9E39-6F23A96D78F7}" type="slidenum">
              <a:rPr lang="fr-FR" smtClean="0"/>
              <a:pPr/>
              <a:t>15</a:t>
            </a:fld>
            <a:endParaRPr lang="fr-FR" smtClean="0"/>
          </a:p>
        </p:txBody>
      </p:sp>
      <p:sp>
        <p:nvSpPr>
          <p:cNvPr id="29698" name="Rectangle 2"/>
          <p:cNvSpPr>
            <a:spLocks noGrp="1" noChangeArrowheads="1"/>
          </p:cNvSpPr>
          <p:nvPr>
            <p:ph type="title"/>
          </p:nvPr>
        </p:nvSpPr>
        <p:spPr/>
        <p:txBody>
          <a:bodyPr/>
          <a:lstStyle/>
          <a:p>
            <a:pPr algn="ctr" eaLnBrk="1" hangingPunct="1"/>
            <a:r>
              <a:rPr lang="fr-FR" sz="3400" b="1" u="sng" smtClean="0"/>
              <a:t>Leurs principales actions depuis 2008</a:t>
            </a:r>
          </a:p>
        </p:txBody>
      </p:sp>
      <p:sp>
        <p:nvSpPr>
          <p:cNvPr id="29699" name="Rectangle 3"/>
          <p:cNvSpPr>
            <a:spLocks noGrp="1" noChangeArrowheads="1"/>
          </p:cNvSpPr>
          <p:nvPr>
            <p:ph type="body" idx="1"/>
          </p:nvPr>
        </p:nvSpPr>
        <p:spPr/>
        <p:txBody>
          <a:bodyPr/>
          <a:lstStyle/>
          <a:p>
            <a:pPr algn="ctr" eaLnBrk="1" hangingPunct="1">
              <a:lnSpc>
                <a:spcPct val="80000"/>
              </a:lnSpc>
              <a:buFont typeface="Wingdings" pitchFamily="2" charset="2"/>
              <a:buNone/>
            </a:pPr>
            <a:endParaRPr lang="fr-FR" smtClean="0"/>
          </a:p>
          <a:p>
            <a:pPr algn="just" eaLnBrk="1" hangingPunct="1">
              <a:lnSpc>
                <a:spcPct val="80000"/>
              </a:lnSpc>
            </a:pPr>
            <a:r>
              <a:rPr lang="fr-FR" sz="2000" smtClean="0"/>
              <a:t>Une amélioration du programme annuel des manifestations d’intersaison (printemps et automne), sous l’impulsion de l’office de tourisme</a:t>
            </a:r>
          </a:p>
          <a:p>
            <a:pPr algn="just" eaLnBrk="1" hangingPunct="1">
              <a:lnSpc>
                <a:spcPct val="80000"/>
              </a:lnSpc>
            </a:pPr>
            <a:endParaRPr lang="fr-FR" sz="2000" smtClean="0"/>
          </a:p>
          <a:p>
            <a:pPr algn="just" eaLnBrk="1" hangingPunct="1">
              <a:lnSpc>
                <a:spcPct val="80000"/>
              </a:lnSpc>
            </a:pPr>
            <a:r>
              <a:rPr lang="fr-FR" sz="2000" smtClean="0"/>
              <a:t>La réalisation du profil des eaux de baignade par l’intermédiaire du Syndicat Mixte de la côte d’Opale (cf. l’intervention de Denis)</a:t>
            </a:r>
          </a:p>
          <a:p>
            <a:pPr algn="just" eaLnBrk="1" hangingPunct="1">
              <a:lnSpc>
                <a:spcPct val="80000"/>
              </a:lnSpc>
              <a:buFont typeface="Wingdings" pitchFamily="2" charset="2"/>
              <a:buNone/>
            </a:pPr>
            <a:endParaRPr lang="fr-FR" sz="2000" smtClean="0"/>
          </a:p>
          <a:p>
            <a:pPr algn="just" eaLnBrk="1" hangingPunct="1">
              <a:lnSpc>
                <a:spcPct val="80000"/>
              </a:lnSpc>
            </a:pPr>
            <a:r>
              <a:rPr lang="fr-FR" sz="2000" smtClean="0"/>
              <a:t>La demande de dénomination en « COMMUNE TOURISTIQUE », obtenue par arrêté préfectoral du 22 septembre 2010 et en « STATION CLASSEE DE TOURISME », en cours. On notera que c’est une nécessité, notamment pour conserver plusieurs avantages fiscaux (le produit des droits de mutation, par exemple).  </a:t>
            </a:r>
          </a:p>
          <a:p>
            <a:pPr eaLnBrk="1" hangingPunct="1">
              <a:lnSpc>
                <a:spcPct val="80000"/>
              </a:lnSpc>
            </a:pPr>
            <a:endParaRPr lang="fr-FR" smtClean="0"/>
          </a:p>
          <a:p>
            <a:pPr eaLnBrk="1" hangingPunct="1">
              <a:lnSpc>
                <a:spcPct val="80000"/>
              </a:lnSpc>
            </a:pPr>
            <a:endParaRPr lang="fr-FR" smtClean="0"/>
          </a:p>
          <a:p>
            <a:pPr eaLnBrk="1" hangingPunct="1">
              <a:lnSpc>
                <a:spcPct val="80000"/>
              </a:lnSpc>
            </a:pPr>
            <a:endParaRPr lang="fr-FR"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Espace réservé du numéro de diapositive 5"/>
          <p:cNvSpPr>
            <a:spLocks noGrp="1"/>
          </p:cNvSpPr>
          <p:nvPr>
            <p:ph type="sldNum" sz="quarter" idx="12"/>
          </p:nvPr>
        </p:nvSpPr>
        <p:spPr>
          <a:noFill/>
        </p:spPr>
        <p:txBody>
          <a:bodyPr/>
          <a:lstStyle/>
          <a:p>
            <a:fld id="{B4D832EA-A958-4A0F-A881-BB4447764D1E}" type="slidenum">
              <a:rPr lang="fr-FR" smtClean="0"/>
              <a:pPr/>
              <a:t>16</a:t>
            </a:fld>
            <a:endParaRPr lang="fr-FR" smtClean="0"/>
          </a:p>
        </p:txBody>
      </p:sp>
      <p:sp>
        <p:nvSpPr>
          <p:cNvPr id="30722" name="Rectangle 2"/>
          <p:cNvSpPr>
            <a:spLocks noGrp="1" noChangeArrowheads="1"/>
          </p:cNvSpPr>
          <p:nvPr>
            <p:ph type="title"/>
          </p:nvPr>
        </p:nvSpPr>
        <p:spPr/>
        <p:txBody>
          <a:bodyPr/>
          <a:lstStyle/>
          <a:p>
            <a:pPr algn="ctr" eaLnBrk="1" hangingPunct="1"/>
            <a:r>
              <a:rPr lang="fr-FR" sz="3400" b="1" u="sng" smtClean="0"/>
              <a:t>Leurs principales actions depuis 2008</a:t>
            </a:r>
          </a:p>
        </p:txBody>
      </p:sp>
      <p:sp>
        <p:nvSpPr>
          <p:cNvPr id="30723" name="Rectangle 3"/>
          <p:cNvSpPr>
            <a:spLocks noGrp="1" noChangeArrowheads="1"/>
          </p:cNvSpPr>
          <p:nvPr>
            <p:ph type="body" idx="1"/>
          </p:nvPr>
        </p:nvSpPr>
        <p:spPr/>
        <p:txBody>
          <a:bodyPr/>
          <a:lstStyle/>
          <a:p>
            <a:pPr algn="ctr" eaLnBrk="1" hangingPunct="1">
              <a:lnSpc>
                <a:spcPct val="80000"/>
              </a:lnSpc>
              <a:buFont typeface="Wingdings" pitchFamily="2" charset="2"/>
              <a:buNone/>
            </a:pPr>
            <a:r>
              <a:rPr lang="fr-FR" b="1" u="sng" smtClean="0"/>
              <a:t>Les « MOINS »</a:t>
            </a:r>
          </a:p>
          <a:p>
            <a:pPr algn="ctr" eaLnBrk="1" hangingPunct="1">
              <a:lnSpc>
                <a:spcPct val="80000"/>
              </a:lnSpc>
              <a:buFont typeface="Wingdings" pitchFamily="2" charset="2"/>
              <a:buNone/>
            </a:pPr>
            <a:endParaRPr lang="fr-FR" smtClean="0"/>
          </a:p>
          <a:p>
            <a:pPr algn="just" eaLnBrk="1" hangingPunct="1">
              <a:lnSpc>
                <a:spcPct val="80000"/>
              </a:lnSpc>
            </a:pPr>
            <a:r>
              <a:rPr lang="fr-FR" sz="1400" smtClean="0"/>
              <a:t>Les grandes manifestations qui ont fait la réputation régionale de WIMEREUX à l’abandon : FETE DE LA MOULE, WIMEREUX 1900, l’international de ROLLERS …</a:t>
            </a:r>
          </a:p>
          <a:p>
            <a:pPr algn="just" eaLnBrk="1" hangingPunct="1">
              <a:lnSpc>
                <a:spcPct val="80000"/>
              </a:lnSpc>
            </a:pPr>
            <a:endParaRPr lang="fr-FR" sz="1400" smtClean="0"/>
          </a:p>
          <a:p>
            <a:pPr algn="just" eaLnBrk="1" hangingPunct="1">
              <a:lnSpc>
                <a:spcPct val="80000"/>
              </a:lnSpc>
            </a:pPr>
            <a:r>
              <a:rPr lang="fr-FR" sz="1400" smtClean="0"/>
              <a:t>De nouveaux investissements publics non choisis : CENTRE DE VOILE dont le maître d’ouvrage aurait du être la Communauté d’agglomération du Boulonnais, le SQUASH, le label GRAND SITE DE FRANCE® ...</a:t>
            </a:r>
          </a:p>
          <a:p>
            <a:pPr algn="just" eaLnBrk="1" hangingPunct="1">
              <a:lnSpc>
                <a:spcPct val="80000"/>
              </a:lnSpc>
              <a:buFont typeface="Wingdings" pitchFamily="2" charset="2"/>
              <a:buNone/>
            </a:pPr>
            <a:endParaRPr lang="fr-FR" sz="1400" smtClean="0"/>
          </a:p>
          <a:p>
            <a:pPr algn="just" eaLnBrk="1" hangingPunct="1">
              <a:lnSpc>
                <a:spcPct val="80000"/>
              </a:lnSpc>
            </a:pPr>
            <a:r>
              <a:rPr lang="fr-FR" sz="1400" smtClean="0"/>
              <a:t>Des investissements privés qui n’attendent rien de la municipalité : l’ATLANTIC, la transformation de l’ex hôtel PAUL &amp; VIRGINIE, l’hôtel SAINT-JEAN, le tissu des restaurateurs... </a:t>
            </a:r>
          </a:p>
          <a:p>
            <a:pPr algn="just" eaLnBrk="1" hangingPunct="1">
              <a:lnSpc>
                <a:spcPct val="80000"/>
              </a:lnSpc>
            </a:pPr>
            <a:endParaRPr lang="fr-FR" sz="1400" smtClean="0"/>
          </a:p>
          <a:p>
            <a:pPr algn="just" eaLnBrk="1" hangingPunct="1">
              <a:lnSpc>
                <a:spcPct val="80000"/>
              </a:lnSpc>
            </a:pPr>
            <a:r>
              <a:rPr lang="fr-FR" sz="1400" smtClean="0"/>
              <a:t>Pas d’anticipation sur l’avenir : l’accessibilité des hôtels, par exemple d’ici 2015 : l’étude sur le domaine et les équipements publics ne sera lancée que cette année</a:t>
            </a:r>
          </a:p>
          <a:p>
            <a:pPr algn="just" eaLnBrk="1" hangingPunct="1">
              <a:lnSpc>
                <a:spcPct val="80000"/>
              </a:lnSpc>
            </a:pPr>
            <a:endParaRPr lang="fr-FR" sz="1400" smtClean="0"/>
          </a:p>
          <a:p>
            <a:pPr algn="just" eaLnBrk="1" hangingPunct="1">
              <a:lnSpc>
                <a:spcPct val="80000"/>
              </a:lnSpc>
            </a:pPr>
            <a:r>
              <a:rPr lang="fr-FR" sz="1400" smtClean="0"/>
              <a:t>Un office de tourisme qui ne gère plus aucun équipement depuis la fermeture du DIGU’ESPACE, alors que c’est la vocation d’un EPIC</a:t>
            </a:r>
          </a:p>
          <a:p>
            <a:pPr algn="just" eaLnBrk="1" hangingPunct="1">
              <a:lnSpc>
                <a:spcPct val="80000"/>
              </a:lnSpc>
              <a:buFont typeface="Wingdings" pitchFamily="2" charset="2"/>
              <a:buNone/>
            </a:pPr>
            <a:endParaRPr lang="fr-FR" sz="1400" smtClean="0"/>
          </a:p>
          <a:p>
            <a:pPr algn="just" eaLnBrk="1" hangingPunct="1">
              <a:lnSpc>
                <a:spcPct val="80000"/>
              </a:lnSpc>
            </a:pPr>
            <a:r>
              <a:rPr lang="fr-FR" sz="1400" smtClean="0"/>
              <a:t>Aucune action particulière envers la Communauté d’agglomération du Boulonnais qui a une grande partie de la compétence TOURISME : développement des zones touristiques, sports d’eau, promotion touristique...</a:t>
            </a:r>
          </a:p>
          <a:p>
            <a:pPr algn="just" eaLnBrk="1" hangingPunct="1">
              <a:lnSpc>
                <a:spcPct val="80000"/>
              </a:lnSpc>
            </a:pPr>
            <a:endParaRPr lang="fr-FR" sz="1400" smtClean="0"/>
          </a:p>
          <a:p>
            <a:pPr algn="just" eaLnBrk="1" hangingPunct="1">
              <a:lnSpc>
                <a:spcPct val="80000"/>
              </a:lnSpc>
            </a:pPr>
            <a:endParaRPr lang="fr-FR" sz="900" smtClean="0"/>
          </a:p>
          <a:p>
            <a:pPr algn="just" eaLnBrk="1" hangingPunct="1">
              <a:lnSpc>
                <a:spcPct val="80000"/>
              </a:lnSpc>
              <a:buFont typeface="Wingdings" pitchFamily="2" charset="2"/>
              <a:buNone/>
            </a:pPr>
            <a:endParaRPr lang="fr-FR" sz="900" smtClean="0"/>
          </a:p>
          <a:p>
            <a:pPr algn="just" eaLnBrk="1" hangingPunct="1">
              <a:lnSpc>
                <a:spcPct val="80000"/>
              </a:lnSpc>
            </a:pPr>
            <a:endParaRPr lang="fr-FR" sz="1400" smtClean="0"/>
          </a:p>
          <a:p>
            <a:pPr algn="just" eaLnBrk="1" hangingPunct="1">
              <a:lnSpc>
                <a:spcPct val="80000"/>
              </a:lnSpc>
            </a:pPr>
            <a:endParaRPr lang="fr-FR" sz="1400" smtClean="0"/>
          </a:p>
          <a:p>
            <a:pPr algn="just" eaLnBrk="1" hangingPunct="1">
              <a:lnSpc>
                <a:spcPct val="80000"/>
              </a:lnSpc>
              <a:buFont typeface="Wingdings" pitchFamily="2" charset="2"/>
              <a:buNone/>
            </a:pPr>
            <a:endParaRPr lang="fr-FR" sz="1400" smtClean="0"/>
          </a:p>
          <a:p>
            <a:pPr algn="just" eaLnBrk="1" hangingPunct="1">
              <a:lnSpc>
                <a:spcPct val="80000"/>
              </a:lnSpc>
            </a:pPr>
            <a:endParaRPr lang="fr-FR" sz="1400" smtClean="0"/>
          </a:p>
          <a:p>
            <a:pPr algn="just" eaLnBrk="1" hangingPunct="1">
              <a:lnSpc>
                <a:spcPct val="80000"/>
              </a:lnSpc>
            </a:pPr>
            <a:endParaRPr lang="fr-FR" sz="1400" smtClean="0"/>
          </a:p>
          <a:p>
            <a:pPr algn="just" eaLnBrk="1" hangingPunct="1">
              <a:lnSpc>
                <a:spcPct val="80000"/>
              </a:lnSpc>
            </a:pPr>
            <a:endParaRPr lang="fr-FR" sz="1400" smtClean="0"/>
          </a:p>
          <a:p>
            <a:pPr algn="just" eaLnBrk="1" hangingPunct="1">
              <a:lnSpc>
                <a:spcPct val="80000"/>
              </a:lnSpc>
            </a:pPr>
            <a:endParaRPr lang="fr-FR" sz="1400" smtClean="0"/>
          </a:p>
          <a:p>
            <a:pPr eaLnBrk="1" hangingPunct="1">
              <a:lnSpc>
                <a:spcPct val="80000"/>
              </a:lnSpc>
            </a:pPr>
            <a:endParaRPr lang="fr-FR" sz="2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u numéro de diapositive 5"/>
          <p:cNvSpPr>
            <a:spLocks noGrp="1"/>
          </p:cNvSpPr>
          <p:nvPr>
            <p:ph type="sldNum" sz="quarter" idx="12"/>
          </p:nvPr>
        </p:nvSpPr>
        <p:spPr>
          <a:noFill/>
        </p:spPr>
        <p:txBody>
          <a:bodyPr/>
          <a:lstStyle/>
          <a:p>
            <a:fld id="{E1461E32-FD72-414E-B69E-D0419BE73118}" type="slidenum">
              <a:rPr lang="fr-FR" smtClean="0"/>
              <a:pPr/>
              <a:t>17</a:t>
            </a:fld>
            <a:endParaRPr lang="fr-FR" smtClean="0"/>
          </a:p>
        </p:txBody>
      </p:sp>
      <p:sp>
        <p:nvSpPr>
          <p:cNvPr id="31746" name="Rectangle 2"/>
          <p:cNvSpPr>
            <a:spLocks noGrp="1" noChangeArrowheads="1"/>
          </p:cNvSpPr>
          <p:nvPr>
            <p:ph type="title"/>
          </p:nvPr>
        </p:nvSpPr>
        <p:spPr/>
        <p:txBody>
          <a:bodyPr/>
          <a:lstStyle/>
          <a:p>
            <a:pPr algn="ctr" eaLnBrk="1" hangingPunct="1"/>
            <a:r>
              <a:rPr lang="fr-FR" sz="3200" b="1" u="sng" smtClean="0"/>
              <a:t>Ce qu’il faudrait améliorer</a:t>
            </a:r>
            <a:r>
              <a:rPr lang="fr-FR" b="1" u="sng" smtClean="0"/>
              <a:t> </a:t>
            </a:r>
          </a:p>
        </p:txBody>
      </p:sp>
      <p:sp>
        <p:nvSpPr>
          <p:cNvPr id="31747" name="Rectangle 3"/>
          <p:cNvSpPr>
            <a:spLocks noGrp="1" noChangeArrowheads="1"/>
          </p:cNvSpPr>
          <p:nvPr>
            <p:ph type="body" idx="1"/>
          </p:nvPr>
        </p:nvSpPr>
        <p:spPr/>
        <p:txBody>
          <a:bodyPr/>
          <a:lstStyle/>
          <a:p>
            <a:pPr algn="just" eaLnBrk="1" hangingPunct="1">
              <a:lnSpc>
                <a:spcPct val="90000"/>
              </a:lnSpc>
            </a:pPr>
            <a:r>
              <a:rPr lang="fr-FR" sz="1800" smtClean="0"/>
              <a:t>L’évènementiel de la station et notamment vers une qualification éco responsable (en liaison avec le Label Grand Site de France®)</a:t>
            </a:r>
          </a:p>
          <a:p>
            <a:pPr algn="just" eaLnBrk="1" hangingPunct="1">
              <a:lnSpc>
                <a:spcPct val="90000"/>
              </a:lnSpc>
              <a:buFont typeface="Wingdings" pitchFamily="2" charset="2"/>
              <a:buNone/>
            </a:pPr>
            <a:endParaRPr lang="fr-FR" sz="1800" smtClean="0"/>
          </a:p>
          <a:p>
            <a:pPr algn="just" eaLnBrk="1" hangingPunct="1">
              <a:lnSpc>
                <a:spcPct val="90000"/>
              </a:lnSpc>
            </a:pPr>
            <a:r>
              <a:rPr lang="fr-FR" sz="1800" smtClean="0"/>
              <a:t>Être actif dans le débat sur le tourisme à l’échelle communautaire</a:t>
            </a:r>
          </a:p>
          <a:p>
            <a:pPr algn="just" eaLnBrk="1" hangingPunct="1">
              <a:lnSpc>
                <a:spcPct val="90000"/>
              </a:lnSpc>
              <a:buFont typeface="Wingdings" pitchFamily="2" charset="2"/>
              <a:buNone/>
            </a:pPr>
            <a:endParaRPr lang="fr-FR" sz="1800" smtClean="0"/>
          </a:p>
          <a:p>
            <a:pPr algn="just" eaLnBrk="1" hangingPunct="1">
              <a:lnSpc>
                <a:spcPct val="90000"/>
              </a:lnSpc>
            </a:pPr>
            <a:r>
              <a:rPr lang="fr-FR" sz="1800" smtClean="0"/>
              <a:t>La vocation de l’office de tourisme, gestionnaire d’équipements (terrain de camping, les Salons de la Baie Saint-Jean...)</a:t>
            </a:r>
          </a:p>
          <a:p>
            <a:pPr algn="just" eaLnBrk="1" hangingPunct="1">
              <a:lnSpc>
                <a:spcPct val="90000"/>
              </a:lnSpc>
            </a:pPr>
            <a:endParaRPr lang="fr-FR" sz="1800" smtClean="0"/>
          </a:p>
          <a:p>
            <a:pPr algn="just" eaLnBrk="1" hangingPunct="1">
              <a:lnSpc>
                <a:spcPct val="90000"/>
              </a:lnSpc>
            </a:pPr>
            <a:r>
              <a:rPr lang="fr-FR" sz="1800" smtClean="0"/>
              <a:t>L’accompagnement des acteurs locaux touristiques (démarche Qualité et éco responsabilité)</a:t>
            </a:r>
          </a:p>
          <a:p>
            <a:pPr algn="just" eaLnBrk="1" hangingPunct="1">
              <a:lnSpc>
                <a:spcPct val="90000"/>
              </a:lnSpc>
            </a:pPr>
            <a:endParaRPr lang="fr-FR" sz="1800" smtClean="0"/>
          </a:p>
          <a:p>
            <a:pPr algn="just" eaLnBrk="1" hangingPunct="1">
              <a:lnSpc>
                <a:spcPct val="90000"/>
              </a:lnSpc>
            </a:pPr>
            <a:r>
              <a:rPr lang="fr-FR" sz="1800" smtClean="0"/>
              <a:t>La vocation de WIMEREUX dans  le Grand Site de France®, entrée Sud </a:t>
            </a:r>
            <a:r>
              <a:rPr lang="fr-FR" sz="1400" smtClean="0"/>
              <a:t>(Cf. la friche ESSO à l’intersection de la Rue Carnot et de l’Avenue Foch...), </a:t>
            </a:r>
            <a:r>
              <a:rPr lang="fr-FR" sz="1800" smtClean="0"/>
              <a:t>conformément aux termes de la convention de partenariat pour la gestion durable du Site des Deux Caps 2011 – 2017, délibérée lors du Conseil municipal du 31 mars 2011. </a:t>
            </a:r>
          </a:p>
          <a:p>
            <a:pPr algn="just" eaLnBrk="1" hangingPunct="1">
              <a:lnSpc>
                <a:spcPct val="90000"/>
              </a:lnSpc>
            </a:pPr>
            <a:endParaRPr lang="fr-FR" sz="1800" smtClean="0"/>
          </a:p>
          <a:p>
            <a:pPr algn="just" eaLnBrk="1" hangingPunct="1">
              <a:lnSpc>
                <a:spcPct val="90000"/>
              </a:lnSpc>
              <a:buFont typeface="Wingdings" pitchFamily="2" charset="2"/>
              <a:buNone/>
            </a:pPr>
            <a:endParaRPr lang="fr-FR" sz="1800" smtClean="0"/>
          </a:p>
          <a:p>
            <a:pPr algn="just" eaLnBrk="1" hangingPunct="1">
              <a:lnSpc>
                <a:spcPct val="90000"/>
              </a:lnSpc>
              <a:buFont typeface="Wingdings" pitchFamily="2" charset="2"/>
              <a:buNone/>
            </a:pPr>
            <a:endParaRPr lang="fr-FR" sz="1800" smtClean="0"/>
          </a:p>
          <a:p>
            <a:pPr algn="just" eaLnBrk="1" hangingPunct="1">
              <a:lnSpc>
                <a:spcPct val="90000"/>
              </a:lnSpc>
            </a:pPr>
            <a:endParaRPr lang="fr-FR" sz="1800" smtClean="0"/>
          </a:p>
          <a:p>
            <a:pPr algn="just" eaLnBrk="1" hangingPunct="1">
              <a:lnSpc>
                <a:spcPct val="90000"/>
              </a:lnSpc>
            </a:pPr>
            <a:endParaRPr lang="fr-FR" sz="1800" smtClean="0"/>
          </a:p>
          <a:p>
            <a:pPr algn="just" eaLnBrk="1" hangingPunct="1">
              <a:lnSpc>
                <a:spcPct val="90000"/>
              </a:lnSpc>
              <a:buFont typeface="Wingdings" pitchFamily="2" charset="2"/>
              <a:buNone/>
            </a:pPr>
            <a:endParaRPr lang="fr-FR" sz="1800" smtClean="0"/>
          </a:p>
          <a:p>
            <a:pPr algn="just" eaLnBrk="1" hangingPunct="1">
              <a:lnSpc>
                <a:spcPct val="90000"/>
              </a:lnSpc>
              <a:buFont typeface="Wingdings" pitchFamily="2" charset="2"/>
              <a:buNone/>
            </a:pPr>
            <a:endParaRPr lang="fr-FR" sz="1800" smtClean="0"/>
          </a:p>
          <a:p>
            <a:pPr algn="just" eaLnBrk="1" hangingPunct="1">
              <a:lnSpc>
                <a:spcPct val="90000"/>
              </a:lnSpc>
            </a:pPr>
            <a:endParaRPr lang="fr-FR" sz="1800" smtClean="0"/>
          </a:p>
          <a:p>
            <a:pPr algn="just" eaLnBrk="1" hangingPunct="1">
              <a:lnSpc>
                <a:spcPct val="90000"/>
              </a:lnSpc>
            </a:pPr>
            <a:endParaRPr lang="fr-FR" sz="1800" smtClean="0"/>
          </a:p>
          <a:p>
            <a:pPr algn="just" eaLnBrk="1" hangingPunct="1">
              <a:lnSpc>
                <a:spcPct val="90000"/>
              </a:lnSpc>
            </a:pPr>
            <a:endParaRPr lang="fr-FR" sz="2000" smtClean="0"/>
          </a:p>
          <a:p>
            <a:pPr eaLnBrk="1" hangingPunct="1">
              <a:lnSpc>
                <a:spcPct val="90000"/>
              </a:lnSpc>
            </a:pPr>
            <a:endParaRPr lang="fr-FR" sz="2000" smtClean="0"/>
          </a:p>
          <a:p>
            <a:pPr eaLnBrk="1" hangingPunct="1">
              <a:lnSpc>
                <a:spcPct val="90000"/>
              </a:lnSpc>
            </a:pPr>
            <a:endParaRPr lang="fr-FR" sz="2000" smtClean="0"/>
          </a:p>
          <a:p>
            <a:pPr eaLnBrk="1" hangingPunct="1">
              <a:lnSpc>
                <a:spcPct val="90000"/>
              </a:lnSpc>
            </a:pPr>
            <a:endParaRPr lang="fr-FR" sz="2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Espace réservé du numéro de diapositive 5"/>
          <p:cNvSpPr>
            <a:spLocks noGrp="1"/>
          </p:cNvSpPr>
          <p:nvPr>
            <p:ph type="sldNum" sz="quarter" idx="12"/>
          </p:nvPr>
        </p:nvSpPr>
        <p:spPr>
          <a:noFill/>
        </p:spPr>
        <p:txBody>
          <a:bodyPr/>
          <a:lstStyle/>
          <a:p>
            <a:fld id="{D63AEC26-6DE4-4350-8468-B4C25000D335}" type="slidenum">
              <a:rPr lang="fr-FR" smtClean="0"/>
              <a:pPr/>
              <a:t>18</a:t>
            </a:fld>
            <a:endParaRPr lang="fr-FR" smtClean="0"/>
          </a:p>
        </p:txBody>
      </p:sp>
      <p:sp>
        <p:nvSpPr>
          <p:cNvPr id="32770" name="Rectangle 2"/>
          <p:cNvSpPr>
            <a:spLocks noGrp="1" noChangeArrowheads="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p>
        </p:txBody>
      </p:sp>
      <p:sp>
        <p:nvSpPr>
          <p:cNvPr id="32771" name="Rectangle 3"/>
          <p:cNvSpPr>
            <a:spLocks noGrp="1" noChangeArrowheads="1"/>
          </p:cNvSpPr>
          <p:nvPr>
            <p:ph type="body" idx="1"/>
          </p:nvPr>
        </p:nvSpPr>
        <p:spPr/>
        <p:txBody>
          <a:bodyPr/>
          <a:lstStyle/>
          <a:p>
            <a:pPr eaLnBrk="1" hangingPunct="1">
              <a:buFont typeface="Wingdings" pitchFamily="2" charset="2"/>
              <a:buNone/>
            </a:pPr>
            <a:endParaRPr lang="fr-FR" smtClean="0"/>
          </a:p>
          <a:p>
            <a:pPr eaLnBrk="1" hangingPunct="1">
              <a:buFont typeface="Wingdings" pitchFamily="2" charset="2"/>
              <a:buNone/>
            </a:pPr>
            <a:endParaRPr lang="fr-FR" smtClean="0"/>
          </a:p>
          <a:p>
            <a:pPr algn="ctr" eaLnBrk="1" hangingPunct="1">
              <a:buFont typeface="Wingdings" pitchFamily="2" charset="2"/>
              <a:buNone/>
            </a:pPr>
            <a:r>
              <a:rPr lang="fr-FR" smtClean="0"/>
              <a:t>La vie associative</a:t>
            </a:r>
          </a:p>
          <a:p>
            <a:pPr algn="ctr" eaLnBrk="1" hangingPunct="1">
              <a:buFont typeface="Wingdings" pitchFamily="2" charset="2"/>
              <a:buNone/>
            </a:pPr>
            <a:r>
              <a:rPr lang="fr-FR" smtClean="0"/>
              <a:t>Michel GOLIOT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u numéro de diapositive 5"/>
          <p:cNvSpPr>
            <a:spLocks noGrp="1"/>
          </p:cNvSpPr>
          <p:nvPr>
            <p:ph type="sldNum" sz="quarter" idx="12"/>
          </p:nvPr>
        </p:nvSpPr>
        <p:spPr>
          <a:noFill/>
        </p:spPr>
        <p:txBody>
          <a:bodyPr/>
          <a:lstStyle/>
          <a:p>
            <a:fld id="{DDFC5848-6727-4436-9DF8-97090B9FE2ED}" type="slidenum">
              <a:rPr lang="fr-FR" smtClean="0"/>
              <a:pPr/>
              <a:t>19</a:t>
            </a:fld>
            <a:endParaRPr lang="fr-FR" smtClean="0"/>
          </a:p>
        </p:txBody>
      </p:sp>
      <p:sp>
        <p:nvSpPr>
          <p:cNvPr id="33794" name="Rectangle 2"/>
          <p:cNvSpPr>
            <a:spLocks noGrp="1" noChangeArrowheads="1"/>
          </p:cNvSpPr>
          <p:nvPr>
            <p:ph type="title"/>
          </p:nvPr>
        </p:nvSpPr>
        <p:spPr/>
        <p:txBody>
          <a:bodyPr/>
          <a:lstStyle/>
          <a:p>
            <a:pPr algn="ctr" eaLnBrk="1"/>
            <a:r>
              <a:rPr lang="fr-FR" sz="2400" b="1" u="sng" smtClean="0"/>
              <a:t/>
            </a:r>
            <a:br>
              <a:rPr lang="fr-FR" sz="2400" b="1" u="sng" smtClean="0"/>
            </a:br>
            <a:r>
              <a:rPr lang="fr-FR" sz="2400" b="1" u="sng" smtClean="0"/>
              <a:t>Nos engagements de 2008 sur la vie associative</a:t>
            </a:r>
            <a:r>
              <a:rPr lang="fr-FR" sz="3200" smtClean="0"/>
              <a:t/>
            </a:r>
            <a:br>
              <a:rPr lang="fr-FR" sz="3200" smtClean="0"/>
            </a:br>
            <a:endParaRPr lang="fr-FR" sz="3200" b="1" smtClean="0">
              <a:solidFill>
                <a:srgbClr val="FF0000"/>
              </a:solidFill>
              <a:cs typeface="Times New Roman" pitchFamily="18" charset="0"/>
            </a:endParaRPr>
          </a:p>
        </p:txBody>
      </p:sp>
      <p:sp>
        <p:nvSpPr>
          <p:cNvPr id="25603" name="Rectangle 3"/>
          <p:cNvSpPr>
            <a:spLocks noGrp="1" noChangeArrowheads="1"/>
          </p:cNvSpPr>
          <p:nvPr>
            <p:ph type="body" idx="1"/>
          </p:nvPr>
        </p:nvSpPr>
        <p:spPr/>
        <p:txBody>
          <a:bodyPr/>
          <a:lstStyle/>
          <a:p>
            <a:pPr algn="ctr" eaLnBrk="1" hangingPunct="1">
              <a:buFont typeface="Wingdings" pitchFamily="2" charset="2"/>
              <a:buNone/>
              <a:defRPr/>
            </a:pPr>
            <a:r>
              <a:rPr lang="fr-FR" dirty="0" smtClean="0"/>
              <a:t>Nous nous étions engagés à créer</a:t>
            </a:r>
          </a:p>
          <a:p>
            <a:pPr eaLnBrk="1">
              <a:buFont typeface="Wingdings" pitchFamily="2" charset="2"/>
              <a:buNone/>
              <a:defRPr/>
            </a:pPr>
            <a:endParaRPr lang="fr-FR" dirty="0" smtClean="0"/>
          </a:p>
          <a:p>
            <a:pPr eaLnBrk="1">
              <a:defRPr/>
            </a:pPr>
            <a:r>
              <a:rPr lang="fr-FR" dirty="0" smtClean="0"/>
              <a:t>Un poste d’adjoint à la démocratie locale</a:t>
            </a:r>
          </a:p>
          <a:p>
            <a:pPr eaLnBrk="1">
              <a:buFont typeface="Wingdings" pitchFamily="2" charset="2"/>
              <a:buNone/>
              <a:defRPr/>
            </a:pPr>
            <a:endParaRPr lang="fr-FR" dirty="0" smtClean="0"/>
          </a:p>
          <a:p>
            <a:pPr eaLnBrk="1">
              <a:defRPr/>
            </a:pPr>
            <a:r>
              <a:rPr lang="fr-FR" dirty="0" smtClean="0"/>
              <a:t>Des </a:t>
            </a:r>
            <a:r>
              <a:rPr lang="fr-FR" cap="all" dirty="0" smtClean="0"/>
              <a:t>Conseils de quartier</a:t>
            </a:r>
          </a:p>
          <a:p>
            <a:pPr eaLnBrk="1">
              <a:buFont typeface="Wingdings" pitchFamily="2" charset="2"/>
              <a:buNone/>
              <a:defRPr/>
            </a:pPr>
            <a:endParaRPr lang="fr-FR" dirty="0" smtClean="0"/>
          </a:p>
          <a:p>
            <a:pPr eaLnBrk="1">
              <a:defRPr/>
            </a:pPr>
            <a:r>
              <a:rPr lang="fr-FR" dirty="0" smtClean="0"/>
              <a:t>Un </a:t>
            </a:r>
            <a:r>
              <a:rPr lang="fr-FR" cap="all" dirty="0" smtClean="0"/>
              <a:t>Conseil de la vie associative</a:t>
            </a:r>
            <a:r>
              <a:rPr lang="fr-FR" dirty="0" smtClean="0"/>
              <a:t>.</a:t>
            </a:r>
          </a:p>
          <a:p>
            <a:pPr eaLnBrk="1" hangingPunct="1">
              <a:buFont typeface="Wingdings" pitchFamily="2" charset="2"/>
              <a:buNone/>
              <a:defRPr/>
            </a:pPr>
            <a:endParaRPr lang="fr-FR"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Espace réservé du numéro de diapositive 5"/>
          <p:cNvSpPr>
            <a:spLocks noGrp="1"/>
          </p:cNvSpPr>
          <p:nvPr>
            <p:ph type="sldNum" sz="quarter" idx="12"/>
          </p:nvPr>
        </p:nvSpPr>
        <p:spPr>
          <a:noFill/>
        </p:spPr>
        <p:txBody>
          <a:bodyPr/>
          <a:lstStyle/>
          <a:p>
            <a:fld id="{085D0A38-E47A-4963-803D-5A7574D01BA7}" type="slidenum">
              <a:rPr lang="fr-FR" smtClean="0"/>
              <a:pPr/>
              <a:t>2</a:t>
            </a:fld>
            <a:endParaRPr lang="fr-FR" smtClean="0"/>
          </a:p>
        </p:txBody>
      </p:sp>
      <p:sp>
        <p:nvSpPr>
          <p:cNvPr id="15362" name="Rectangle 2"/>
          <p:cNvSpPr>
            <a:spLocks noGrp="1" noChangeArrowheads="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p>
        </p:txBody>
      </p:sp>
      <p:sp>
        <p:nvSpPr>
          <p:cNvPr id="15363" name="Rectangle 3"/>
          <p:cNvSpPr>
            <a:spLocks noGrp="1" noChangeArrowheads="1"/>
          </p:cNvSpPr>
          <p:nvPr>
            <p:ph type="body" idx="1"/>
          </p:nvPr>
        </p:nvSpPr>
        <p:spPr/>
        <p:txBody>
          <a:bodyPr/>
          <a:lstStyle/>
          <a:p>
            <a:pPr eaLnBrk="1" hangingPunct="1">
              <a:buFont typeface="Wingdings" pitchFamily="2" charset="2"/>
              <a:buNone/>
            </a:pPr>
            <a:endParaRPr lang="fr-FR" smtClean="0"/>
          </a:p>
          <a:p>
            <a:pPr eaLnBrk="1" hangingPunct="1">
              <a:buFont typeface="Wingdings" pitchFamily="2" charset="2"/>
              <a:buNone/>
            </a:pPr>
            <a:endParaRPr lang="fr-FR" smtClean="0"/>
          </a:p>
          <a:p>
            <a:pPr algn="ctr" eaLnBrk="1" hangingPunct="1">
              <a:buFont typeface="Wingdings" pitchFamily="2" charset="2"/>
              <a:buNone/>
            </a:pPr>
            <a:r>
              <a:rPr lang="fr-FR" smtClean="0"/>
              <a:t>L’urbanisme</a:t>
            </a:r>
          </a:p>
          <a:p>
            <a:pPr algn="ctr" eaLnBrk="1" hangingPunct="1">
              <a:buFont typeface="Wingdings" pitchFamily="2" charset="2"/>
              <a:buNone/>
            </a:pPr>
            <a:r>
              <a:rPr lang="fr-FR" smtClean="0"/>
              <a:t>Marie-France VASSAL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Espace réservé du numéro de diapositive 5"/>
          <p:cNvSpPr>
            <a:spLocks noGrp="1"/>
          </p:cNvSpPr>
          <p:nvPr>
            <p:ph type="sldNum" sz="quarter" idx="12"/>
          </p:nvPr>
        </p:nvSpPr>
        <p:spPr>
          <a:noFill/>
        </p:spPr>
        <p:txBody>
          <a:bodyPr/>
          <a:lstStyle/>
          <a:p>
            <a:fld id="{77B11344-B031-49CD-BA1A-A3F1911EB9F5}" type="slidenum">
              <a:rPr lang="fr-FR" smtClean="0"/>
              <a:pPr/>
              <a:t>20</a:t>
            </a:fld>
            <a:endParaRPr lang="fr-FR" smtClean="0"/>
          </a:p>
        </p:txBody>
      </p:sp>
      <p:sp>
        <p:nvSpPr>
          <p:cNvPr id="34818" name="Rectangle 2"/>
          <p:cNvSpPr>
            <a:spLocks noGrp="1" noChangeArrowheads="1"/>
          </p:cNvSpPr>
          <p:nvPr>
            <p:ph type="title"/>
          </p:nvPr>
        </p:nvSpPr>
        <p:spPr/>
        <p:txBody>
          <a:bodyPr/>
          <a:lstStyle/>
          <a:p>
            <a:pPr algn="ctr" eaLnBrk="1"/>
            <a:r>
              <a:rPr lang="fr-FR" sz="2800" b="1" u="sng" smtClean="0"/>
              <a:t/>
            </a:r>
            <a:br>
              <a:rPr lang="fr-FR" sz="2800" b="1" u="sng" smtClean="0"/>
            </a:br>
            <a:r>
              <a:rPr lang="fr-FR" sz="3200" b="1" u="sng" smtClean="0"/>
              <a:t>Leur conception de la démocratie locale</a:t>
            </a:r>
            <a:r>
              <a:rPr lang="fr-FR" sz="3200" smtClean="0"/>
              <a:t/>
            </a:r>
            <a:br>
              <a:rPr lang="fr-FR" sz="3200" smtClean="0"/>
            </a:br>
            <a:endParaRPr lang="fr-FR" sz="3200" b="1" smtClean="0">
              <a:solidFill>
                <a:srgbClr val="FF0000"/>
              </a:solidFill>
              <a:cs typeface="Times New Roman" pitchFamily="18" charset="0"/>
            </a:endParaRPr>
          </a:p>
        </p:txBody>
      </p:sp>
      <p:sp>
        <p:nvSpPr>
          <p:cNvPr id="25603" name="Rectangle 3"/>
          <p:cNvSpPr>
            <a:spLocks noGrp="1" noChangeArrowheads="1"/>
          </p:cNvSpPr>
          <p:nvPr>
            <p:ph type="body" idx="1"/>
          </p:nvPr>
        </p:nvSpPr>
        <p:spPr/>
        <p:txBody>
          <a:bodyPr/>
          <a:lstStyle/>
          <a:p>
            <a:pPr algn="just" eaLnBrk="1">
              <a:defRPr/>
            </a:pPr>
            <a:r>
              <a:rPr lang="fr-FR" sz="2800" dirty="0" smtClean="0"/>
              <a:t>Une conception « descendante »</a:t>
            </a:r>
          </a:p>
          <a:p>
            <a:pPr algn="just" eaLnBrk="1">
              <a:buFont typeface="Wingdings" pitchFamily="2" charset="2"/>
              <a:buNone/>
              <a:defRPr/>
            </a:pPr>
            <a:endParaRPr lang="fr-FR" sz="2800" dirty="0" smtClean="0"/>
          </a:p>
          <a:p>
            <a:pPr algn="just" eaLnBrk="1">
              <a:defRPr/>
            </a:pPr>
            <a:r>
              <a:rPr lang="fr-FR" sz="2800" dirty="0" smtClean="0"/>
              <a:t>Echec de leurs réunions de quartier : irrégularité, participation très faible et en diminution surtout dans les quartiers Nord </a:t>
            </a:r>
            <a:endParaRPr lang="fr-FR" sz="2800" cap="all" dirty="0" smtClean="0"/>
          </a:p>
          <a:p>
            <a:pPr algn="just" eaLnBrk="1">
              <a:buFont typeface="Wingdings" pitchFamily="2" charset="2"/>
              <a:buNone/>
              <a:defRPr/>
            </a:pPr>
            <a:endParaRPr lang="fr-FR" sz="2800" dirty="0" smtClean="0"/>
          </a:p>
          <a:p>
            <a:pPr algn="just" eaLnBrk="1">
              <a:defRPr/>
            </a:pPr>
            <a:r>
              <a:rPr lang="fr-FR" sz="2800" dirty="0" smtClean="0"/>
              <a:t>Des référents de quartier non élus nommés par M. le Maire. </a:t>
            </a:r>
          </a:p>
          <a:p>
            <a:pPr eaLnBrk="1" hangingPunct="1">
              <a:buFont typeface="Wingdings" pitchFamily="2" charset="2"/>
              <a:buNone/>
              <a:defRPr/>
            </a:pPr>
            <a:endParaRPr lang="fr-FR"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u numéro de diapositive 5"/>
          <p:cNvSpPr>
            <a:spLocks noGrp="1"/>
          </p:cNvSpPr>
          <p:nvPr>
            <p:ph type="sldNum" sz="quarter" idx="12"/>
          </p:nvPr>
        </p:nvSpPr>
        <p:spPr>
          <a:noFill/>
        </p:spPr>
        <p:txBody>
          <a:bodyPr/>
          <a:lstStyle/>
          <a:p>
            <a:fld id="{F6ECB9B9-1F11-4F21-87EE-A69A7CBFD6F7}" type="slidenum">
              <a:rPr lang="fr-FR" smtClean="0"/>
              <a:pPr/>
              <a:t>21</a:t>
            </a:fld>
            <a:endParaRPr lang="fr-FR" smtClean="0"/>
          </a:p>
        </p:txBody>
      </p:sp>
      <p:sp>
        <p:nvSpPr>
          <p:cNvPr id="35842" name="Rectangle 2"/>
          <p:cNvSpPr>
            <a:spLocks noGrp="1" noChangeArrowheads="1"/>
          </p:cNvSpPr>
          <p:nvPr>
            <p:ph type="title"/>
          </p:nvPr>
        </p:nvSpPr>
        <p:spPr/>
        <p:txBody>
          <a:bodyPr/>
          <a:lstStyle/>
          <a:p>
            <a:pPr algn="ctr" eaLnBrk="1"/>
            <a:r>
              <a:rPr lang="fr-FR" sz="2800" b="1" u="sng" smtClean="0"/>
              <a:t/>
            </a:r>
            <a:br>
              <a:rPr lang="fr-FR" sz="2800" b="1" u="sng" smtClean="0"/>
            </a:br>
            <a:r>
              <a:rPr lang="fr-FR" sz="3200" b="1" u="sng" smtClean="0"/>
              <a:t>Notre implication dans la vie de la Cité</a:t>
            </a:r>
            <a:r>
              <a:rPr lang="fr-FR" sz="2800" b="1" u="sng" smtClean="0"/>
              <a:t> </a:t>
            </a:r>
            <a:r>
              <a:rPr lang="fr-FR" sz="3200" smtClean="0"/>
              <a:t/>
            </a:r>
            <a:br>
              <a:rPr lang="fr-FR" sz="3200" smtClean="0"/>
            </a:br>
            <a:endParaRPr lang="fr-FR" sz="3200" b="1" smtClean="0">
              <a:solidFill>
                <a:srgbClr val="FF0000"/>
              </a:solidFill>
              <a:cs typeface="Times New Roman" pitchFamily="18" charset="0"/>
            </a:endParaRPr>
          </a:p>
        </p:txBody>
      </p:sp>
      <p:sp>
        <p:nvSpPr>
          <p:cNvPr id="35843" name="Rectangle 3"/>
          <p:cNvSpPr>
            <a:spLocks noGrp="1" noChangeArrowheads="1"/>
          </p:cNvSpPr>
          <p:nvPr>
            <p:ph type="body" idx="1"/>
          </p:nvPr>
        </p:nvSpPr>
        <p:spPr/>
        <p:txBody>
          <a:bodyPr/>
          <a:lstStyle/>
          <a:p>
            <a:pPr algn="just" eaLnBrk="1"/>
            <a:r>
              <a:rPr lang="fr-FR" sz="2400" dirty="0" smtClean="0"/>
              <a:t>Pour mémoire, notre participation à toutes les Commissions, aux Conseils municipaux et… nos comptes-rendus mensuels des élus de la liste </a:t>
            </a:r>
            <a:r>
              <a:rPr lang="fr-FR" sz="2800" b="1" dirty="0" smtClean="0">
                <a:solidFill>
                  <a:srgbClr val="FF0000"/>
                </a:solidFill>
                <a:latin typeface="Script MT Bold" pitchFamily="66" charset="0"/>
                <a:cs typeface="Times New Roman" pitchFamily="18" charset="0"/>
              </a:rPr>
              <a:t>Bâtissons ensemble un avenir  pour Wimereux</a:t>
            </a:r>
            <a:r>
              <a:rPr lang="fr-FR" sz="2800" dirty="0" smtClean="0">
                <a:latin typeface="Script MT Bold" pitchFamily="66" charset="0"/>
              </a:rPr>
              <a:t>  </a:t>
            </a:r>
            <a:r>
              <a:rPr lang="fr-FR" sz="2400" dirty="0" smtClean="0"/>
              <a:t>: 200 « abonnés » </a:t>
            </a:r>
          </a:p>
          <a:p>
            <a:pPr algn="just" eaLnBrk="1"/>
            <a:endParaRPr lang="fr-FR" sz="2400" dirty="0" smtClean="0"/>
          </a:p>
          <a:p>
            <a:pPr algn="just" eaLnBrk="1"/>
            <a:r>
              <a:rPr lang="fr-FR" sz="2400" dirty="0" smtClean="0"/>
              <a:t>Nos questions orales venant des habitants lors des Conseils municipaux</a:t>
            </a:r>
          </a:p>
          <a:p>
            <a:pPr algn="just" eaLnBrk="1">
              <a:buFont typeface="Wingdings" pitchFamily="2" charset="2"/>
              <a:buNone/>
            </a:pPr>
            <a:endParaRPr lang="fr-FR" sz="2400" dirty="0" smtClean="0"/>
          </a:p>
          <a:p>
            <a:pPr algn="just" eaLnBrk="1"/>
            <a:r>
              <a:rPr lang="fr-FR" sz="2400" dirty="0" smtClean="0"/>
              <a:t>Nos interventions directes : le Béguinage, la Zone d’Activités Légères LES GARENNES…  </a:t>
            </a:r>
          </a:p>
          <a:p>
            <a:pPr algn="just" eaLnBrk="1">
              <a:buFont typeface="Wingdings" pitchFamily="2" charset="2"/>
              <a:buNone/>
            </a:pPr>
            <a:endParaRPr lang="fr-FR" sz="2800" dirty="0" smtClean="0"/>
          </a:p>
          <a:p>
            <a:pPr algn="just" eaLnBrk="1">
              <a:buFont typeface="Wingdings" pitchFamily="2" charset="2"/>
              <a:buNone/>
            </a:pPr>
            <a:endParaRPr lang="fr-FR"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Espace réservé du numéro de diapositive 5"/>
          <p:cNvSpPr>
            <a:spLocks noGrp="1"/>
          </p:cNvSpPr>
          <p:nvPr>
            <p:ph type="sldNum" sz="quarter" idx="12"/>
          </p:nvPr>
        </p:nvSpPr>
        <p:spPr>
          <a:noFill/>
        </p:spPr>
        <p:txBody>
          <a:bodyPr/>
          <a:lstStyle/>
          <a:p>
            <a:fld id="{FEF3FF2E-D17E-48BF-A86C-9CE597FB0062}" type="slidenum">
              <a:rPr lang="fr-FR" smtClean="0"/>
              <a:pPr/>
              <a:t>22</a:t>
            </a:fld>
            <a:endParaRPr lang="fr-FR" smtClean="0"/>
          </a:p>
        </p:txBody>
      </p:sp>
      <p:sp>
        <p:nvSpPr>
          <p:cNvPr id="36866" name="Rectangle 2"/>
          <p:cNvSpPr>
            <a:spLocks noGrp="1" noChangeArrowheads="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p>
        </p:txBody>
      </p:sp>
      <p:sp>
        <p:nvSpPr>
          <p:cNvPr id="36867" name="Rectangle 3"/>
          <p:cNvSpPr>
            <a:spLocks noGrp="1" noChangeArrowheads="1"/>
          </p:cNvSpPr>
          <p:nvPr>
            <p:ph type="body" idx="1"/>
          </p:nvPr>
        </p:nvSpPr>
        <p:spPr/>
        <p:txBody>
          <a:bodyPr/>
          <a:lstStyle/>
          <a:p>
            <a:pPr eaLnBrk="1" hangingPunct="1"/>
            <a:endParaRPr lang="fr-FR" smtClean="0"/>
          </a:p>
          <a:p>
            <a:pPr eaLnBrk="1" hangingPunct="1">
              <a:buFont typeface="Wingdings" pitchFamily="2" charset="2"/>
              <a:buNone/>
            </a:pPr>
            <a:endParaRPr lang="fr-FR" smtClean="0"/>
          </a:p>
          <a:p>
            <a:pPr algn="ctr" eaLnBrk="1" hangingPunct="1">
              <a:buFont typeface="Wingdings" pitchFamily="2" charset="2"/>
              <a:buNone/>
            </a:pPr>
            <a:r>
              <a:rPr lang="fr-FR" smtClean="0"/>
              <a:t>Les finances</a:t>
            </a:r>
          </a:p>
          <a:p>
            <a:pPr algn="ctr" eaLnBrk="1" hangingPunct="1">
              <a:buFont typeface="Wingdings" pitchFamily="2" charset="2"/>
              <a:buNone/>
            </a:pPr>
            <a:r>
              <a:rPr lang="fr-FR" smtClean="0"/>
              <a:t>Thérèse BRIQUET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Espace réservé du numéro de diapositive 5"/>
          <p:cNvSpPr>
            <a:spLocks noGrp="1"/>
          </p:cNvSpPr>
          <p:nvPr>
            <p:ph type="sldNum" sz="quarter" idx="12"/>
          </p:nvPr>
        </p:nvSpPr>
        <p:spPr>
          <a:noFill/>
        </p:spPr>
        <p:txBody>
          <a:bodyPr/>
          <a:lstStyle/>
          <a:p>
            <a:fld id="{A18F0C25-8AC2-4337-AA1A-BFFF31757BC2}" type="slidenum">
              <a:rPr lang="fr-FR" smtClean="0"/>
              <a:pPr/>
              <a:t>23</a:t>
            </a:fld>
            <a:endParaRPr lang="fr-FR" smtClean="0"/>
          </a:p>
        </p:txBody>
      </p:sp>
      <p:sp>
        <p:nvSpPr>
          <p:cNvPr id="37890" name="Rectangle 2"/>
          <p:cNvSpPr>
            <a:spLocks noGrp="1" noChangeArrowheads="1"/>
          </p:cNvSpPr>
          <p:nvPr>
            <p:ph type="title"/>
          </p:nvPr>
        </p:nvSpPr>
        <p:spPr/>
        <p:txBody>
          <a:bodyPr/>
          <a:lstStyle/>
          <a:p>
            <a:pPr algn="ctr" eaLnBrk="1" hangingPunct="1"/>
            <a:r>
              <a:rPr lang="fr-FR" sz="2800" b="1" u="sng" smtClean="0"/>
              <a:t>NOS REALISATIONS PROJETEES EN 2008</a:t>
            </a:r>
            <a:endParaRPr lang="fr-FR" sz="2800" b="1" u="sng" smtClean="0">
              <a:solidFill>
                <a:srgbClr val="FF0000"/>
              </a:solidFill>
              <a:cs typeface="Times New Roman" pitchFamily="18" charset="0"/>
            </a:endParaRPr>
          </a:p>
        </p:txBody>
      </p:sp>
      <p:sp>
        <p:nvSpPr>
          <p:cNvPr id="37891" name="Rectangle 3"/>
          <p:cNvSpPr>
            <a:spLocks noGrp="1" noChangeArrowheads="1"/>
          </p:cNvSpPr>
          <p:nvPr>
            <p:ph type="body" idx="1"/>
          </p:nvPr>
        </p:nvSpPr>
        <p:spPr>
          <a:xfrm>
            <a:off x="428625" y="1214438"/>
            <a:ext cx="8229600" cy="4530725"/>
          </a:xfrm>
        </p:spPr>
        <p:txBody>
          <a:bodyPr/>
          <a:lstStyle/>
          <a:p>
            <a:pPr eaLnBrk="1" hangingPunct="1"/>
            <a:endParaRPr lang="fr-FR" sz="1600" smtClean="0"/>
          </a:p>
          <a:p>
            <a:pPr eaLnBrk="1" hangingPunct="1">
              <a:lnSpc>
                <a:spcPct val="80000"/>
              </a:lnSpc>
            </a:pPr>
            <a:r>
              <a:rPr lang="fr-FR" sz="1600" smtClean="0"/>
              <a:t>Complexe scolaire PASTEUR / FABRE D’EGLANTINE </a:t>
            </a:r>
          </a:p>
          <a:p>
            <a:pPr algn="just" eaLnBrk="1" hangingPunct="1">
              <a:lnSpc>
                <a:spcPct val="80000"/>
              </a:lnSpc>
            </a:pPr>
            <a:endParaRPr lang="fr-FR" sz="1600" smtClean="0"/>
          </a:p>
          <a:p>
            <a:pPr algn="just" eaLnBrk="1" hangingPunct="1">
              <a:lnSpc>
                <a:spcPct val="80000"/>
              </a:lnSpc>
            </a:pPr>
            <a:r>
              <a:rPr lang="fr-FR" sz="1600" smtClean="0"/>
              <a:t>Programme pluriannuel de voirie </a:t>
            </a:r>
          </a:p>
          <a:p>
            <a:pPr algn="just" eaLnBrk="1" hangingPunct="1">
              <a:lnSpc>
                <a:spcPct val="80000"/>
              </a:lnSpc>
            </a:pPr>
            <a:endParaRPr lang="fr-FR" sz="1600" smtClean="0"/>
          </a:p>
          <a:p>
            <a:pPr algn="just" eaLnBrk="1" hangingPunct="1">
              <a:lnSpc>
                <a:spcPct val="80000"/>
              </a:lnSpc>
            </a:pPr>
            <a:r>
              <a:rPr lang="fr-FR" sz="1600" smtClean="0"/>
              <a:t>FORET DES ENFANTS </a:t>
            </a:r>
          </a:p>
          <a:p>
            <a:pPr algn="just" eaLnBrk="1" hangingPunct="1">
              <a:lnSpc>
                <a:spcPct val="80000"/>
              </a:lnSpc>
            </a:pPr>
            <a:endParaRPr lang="fr-FR" sz="1600" smtClean="0"/>
          </a:p>
          <a:p>
            <a:pPr algn="just" eaLnBrk="1" hangingPunct="1">
              <a:lnSpc>
                <a:spcPct val="80000"/>
              </a:lnSpc>
            </a:pPr>
            <a:r>
              <a:rPr lang="fr-FR" sz="1600" smtClean="0"/>
              <a:t>Dans le cadre de l’Opération Site des Caps, la maîtrise de la circulation et du stationnement à WIMEREUX sera résolue par l’aménagement d’aires de stationnement paysagères périphériques notamment au Sud et d’acquisition de navettes propres. Le Département, maître d’ouvrage de cette opération sera le partenaire financier principal</a:t>
            </a:r>
          </a:p>
          <a:p>
            <a:pPr algn="just" eaLnBrk="1" hangingPunct="1">
              <a:lnSpc>
                <a:spcPct val="80000"/>
              </a:lnSpc>
            </a:pPr>
            <a:endParaRPr lang="fr-FR" sz="1600" smtClean="0"/>
          </a:p>
          <a:p>
            <a:pPr algn="just" eaLnBrk="1" hangingPunct="1">
              <a:lnSpc>
                <a:spcPct val="80000"/>
              </a:lnSpc>
            </a:pPr>
            <a:r>
              <a:rPr lang="fr-FR" sz="1600" smtClean="0"/>
              <a:t>Création d’aires de jeux, dans le cadre des </a:t>
            </a:r>
            <a:r>
              <a:rPr lang="fr-FR" sz="1600" b="1" u="sng" smtClean="0"/>
              <a:t>Conseils de Quartier</a:t>
            </a:r>
          </a:p>
          <a:p>
            <a:pPr algn="just" eaLnBrk="1" hangingPunct="1">
              <a:lnSpc>
                <a:spcPct val="80000"/>
              </a:lnSpc>
            </a:pPr>
            <a:endParaRPr lang="fr-FR" sz="1600" b="1" u="sng" smtClean="0"/>
          </a:p>
          <a:p>
            <a:pPr algn="just" eaLnBrk="1" hangingPunct="1">
              <a:lnSpc>
                <a:spcPct val="80000"/>
              </a:lnSpc>
            </a:pPr>
            <a:r>
              <a:rPr lang="fr-FR" sz="1600" smtClean="0"/>
              <a:t>Un plan de rénovation des aires de jeux existantes sera mis en œuvre</a:t>
            </a:r>
          </a:p>
          <a:p>
            <a:pPr algn="just" eaLnBrk="1" hangingPunct="1">
              <a:lnSpc>
                <a:spcPct val="80000"/>
              </a:lnSpc>
            </a:pPr>
            <a:endParaRPr lang="fr-FR" sz="1600" smtClean="0"/>
          </a:p>
          <a:p>
            <a:pPr algn="just" eaLnBrk="1" hangingPunct="1">
              <a:lnSpc>
                <a:spcPct val="80000"/>
              </a:lnSpc>
            </a:pPr>
            <a:r>
              <a:rPr lang="fr-FR" sz="1600" smtClean="0"/>
              <a:t>Le centre d’hébergement lié à la STATION MARINE et au CENTRE REGIONAL DE VOILE : cet investissement sera sous la maîtrise d’ouvrage de la Communauté d’Agglomération du Boulonnais</a:t>
            </a:r>
          </a:p>
          <a:p>
            <a:pPr algn="just" eaLnBrk="1" hangingPunct="1">
              <a:lnSpc>
                <a:spcPct val="80000"/>
              </a:lnSpc>
            </a:pPr>
            <a:endParaRPr lang="fr-FR" sz="1600" smtClean="0"/>
          </a:p>
          <a:p>
            <a:pPr algn="just" eaLnBrk="1" hangingPunct="1">
              <a:lnSpc>
                <a:spcPct val="80000"/>
              </a:lnSpc>
            </a:pPr>
            <a:r>
              <a:rPr lang="fr-FR" sz="1600" smtClean="0"/>
              <a:t>Aménagement d’une médiathèque au 1</a:t>
            </a:r>
            <a:r>
              <a:rPr lang="fr-FR" sz="1600" baseline="30000" smtClean="0"/>
              <a:t>er</a:t>
            </a:r>
            <a:r>
              <a:rPr lang="fr-FR" sz="1600" smtClean="0"/>
              <a:t> étage de la Maison de la Convivialité, en remplacement de la bibliothèque municipale actuelle dont le local sera réutilisé dans le cadre de la rénovation du complexe scolaire Pasteur / Fabre d’Eglantine. </a:t>
            </a:r>
          </a:p>
          <a:p>
            <a:pPr eaLnBrk="1" hangingPunct="1">
              <a:buFont typeface="Wingdings" pitchFamily="2" charset="2"/>
              <a:buNone/>
            </a:pPr>
            <a:endParaRPr lang="fr-FR" sz="1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numéro de diapositive 5"/>
          <p:cNvSpPr>
            <a:spLocks noGrp="1"/>
          </p:cNvSpPr>
          <p:nvPr>
            <p:ph type="sldNum" sz="quarter" idx="12"/>
          </p:nvPr>
        </p:nvSpPr>
        <p:spPr>
          <a:noFill/>
        </p:spPr>
        <p:txBody>
          <a:bodyPr/>
          <a:lstStyle/>
          <a:p>
            <a:fld id="{12DA9959-7351-4310-BBFA-712EF7B01D0F}" type="slidenum">
              <a:rPr lang="fr-FR" smtClean="0"/>
              <a:pPr/>
              <a:t>24</a:t>
            </a:fld>
            <a:endParaRPr lang="fr-FR" smtClean="0"/>
          </a:p>
        </p:txBody>
      </p:sp>
      <p:sp>
        <p:nvSpPr>
          <p:cNvPr id="38914" name="Rectangle 2"/>
          <p:cNvSpPr>
            <a:spLocks noGrp="1" noChangeArrowheads="1"/>
          </p:cNvSpPr>
          <p:nvPr>
            <p:ph type="title"/>
          </p:nvPr>
        </p:nvSpPr>
        <p:spPr/>
        <p:txBody>
          <a:bodyPr/>
          <a:lstStyle/>
          <a:p>
            <a:pPr algn="ctr" eaLnBrk="1" hangingPunct="1"/>
            <a:r>
              <a:rPr lang="fr-FR" sz="3200" b="1" u="sng" smtClean="0"/>
              <a:t>Partenaires financiers et pression fiscale</a:t>
            </a:r>
            <a:endParaRPr lang="fr-FR" sz="3200" b="1" smtClean="0">
              <a:solidFill>
                <a:srgbClr val="FF0000"/>
              </a:solidFill>
              <a:cs typeface="Times New Roman" pitchFamily="18" charset="0"/>
            </a:endParaRPr>
          </a:p>
        </p:txBody>
      </p:sp>
      <p:sp>
        <p:nvSpPr>
          <p:cNvPr id="38915" name="Rectangle 3"/>
          <p:cNvSpPr>
            <a:spLocks noGrp="1" noChangeArrowheads="1"/>
          </p:cNvSpPr>
          <p:nvPr>
            <p:ph type="body" idx="1"/>
          </p:nvPr>
        </p:nvSpPr>
        <p:spPr>
          <a:xfrm>
            <a:off x="428625" y="1214438"/>
            <a:ext cx="8229600" cy="4530725"/>
          </a:xfrm>
        </p:spPr>
        <p:txBody>
          <a:bodyPr/>
          <a:lstStyle/>
          <a:p>
            <a:pPr algn="just" eaLnBrk="1" hangingPunct="1">
              <a:lnSpc>
                <a:spcPct val="90000"/>
              </a:lnSpc>
              <a:buFont typeface="Wingdings" pitchFamily="2" charset="2"/>
              <a:buNone/>
            </a:pPr>
            <a:endParaRPr lang="fr-FR" sz="1800" smtClean="0"/>
          </a:p>
          <a:p>
            <a:pPr algn="just" eaLnBrk="1" hangingPunct="1">
              <a:lnSpc>
                <a:spcPct val="90000"/>
              </a:lnSpc>
            </a:pPr>
            <a:r>
              <a:rPr lang="fr-FR" sz="2400" smtClean="0"/>
              <a:t>Les élus municipaux et les personnels de la Mairie seront très mobilisés sur la recherche des meilleurs plans de financement possibles des projets proposés par notre programme municipal auprès de chacun des niveaux de compétence : Union Européenne, Etat,  Région, Département, Fonds de Développement du Littoral, Communauté d’Agglomération du Boulonnais.</a:t>
            </a:r>
          </a:p>
          <a:p>
            <a:pPr algn="just" eaLnBrk="1" hangingPunct="1">
              <a:lnSpc>
                <a:spcPct val="90000"/>
              </a:lnSpc>
            </a:pPr>
            <a:endParaRPr lang="fr-FR" sz="2400" smtClean="0"/>
          </a:p>
          <a:p>
            <a:pPr algn="just" eaLnBrk="1" hangingPunct="1">
              <a:lnSpc>
                <a:spcPct val="90000"/>
              </a:lnSpc>
            </a:pPr>
            <a:r>
              <a:rPr lang="fr-FR" sz="2400" smtClean="0"/>
              <a:t>Dans ce cadre, nous nous engageons à maîtriser les finances et donc à limiter la pression fiscale communale en Euros constants.</a:t>
            </a:r>
          </a:p>
          <a:p>
            <a:pPr eaLnBrk="1" hangingPunct="1">
              <a:buFont typeface="Wingdings" pitchFamily="2" charset="2"/>
              <a:buNone/>
            </a:pPr>
            <a:endParaRPr lang="fr-FR" sz="18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rondir un rectangle avec un coin diagonal 5"/>
          <p:cNvSpPr/>
          <p:nvPr/>
        </p:nvSpPr>
        <p:spPr bwMode="auto">
          <a:xfrm>
            <a:off x="4643438" y="1412875"/>
            <a:ext cx="4176712" cy="4176713"/>
          </a:xfrm>
          <a:prstGeom prst="round2DiagRect">
            <a:avLst/>
          </a:prstGeom>
          <a:solidFill>
            <a:srgbClr val="7030A0">
              <a:alpha val="35000"/>
            </a:srgb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7" name="Arrondir un rectangle avec un coin diagonal 6"/>
          <p:cNvSpPr/>
          <p:nvPr/>
        </p:nvSpPr>
        <p:spPr bwMode="auto">
          <a:xfrm>
            <a:off x="323850" y="1412875"/>
            <a:ext cx="4176713" cy="4176713"/>
          </a:xfrm>
          <a:prstGeom prst="round2DiagRect">
            <a:avLst/>
          </a:prstGeom>
          <a:solidFill>
            <a:schemeClr val="accent5">
              <a:lumMod val="25000"/>
              <a:alpha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39939" name="Espace réservé du numéro de diapositive 5"/>
          <p:cNvSpPr>
            <a:spLocks noGrp="1"/>
          </p:cNvSpPr>
          <p:nvPr>
            <p:ph type="sldNum" sz="quarter" idx="12"/>
          </p:nvPr>
        </p:nvSpPr>
        <p:spPr>
          <a:noFill/>
        </p:spPr>
        <p:txBody>
          <a:bodyPr/>
          <a:lstStyle/>
          <a:p>
            <a:fld id="{980953A5-5470-4E09-802E-E3855317A85B}" type="slidenum">
              <a:rPr lang="fr-FR" smtClean="0"/>
              <a:pPr/>
              <a:t>25</a:t>
            </a:fld>
            <a:endParaRPr lang="fr-FR" smtClean="0"/>
          </a:p>
        </p:txBody>
      </p:sp>
      <p:sp>
        <p:nvSpPr>
          <p:cNvPr id="39940" name="Rectangle 2"/>
          <p:cNvSpPr>
            <a:spLocks noGrp="1" noChangeArrowheads="1"/>
          </p:cNvSpPr>
          <p:nvPr>
            <p:ph type="title"/>
          </p:nvPr>
        </p:nvSpPr>
        <p:spPr>
          <a:xfrm>
            <a:off x="468313" y="333375"/>
            <a:ext cx="8229600" cy="1143000"/>
          </a:xfrm>
        </p:spPr>
        <p:txBody>
          <a:bodyPr/>
          <a:lstStyle/>
          <a:p>
            <a:pPr algn="ctr" eaLnBrk="1" hangingPunct="1"/>
            <a:r>
              <a:rPr lang="fr-FR" sz="2800" b="1" smtClean="0">
                <a:solidFill>
                  <a:schemeClr val="tx1"/>
                </a:solidFill>
                <a:cs typeface="Times New Roman" pitchFamily="18" charset="0"/>
              </a:rPr>
              <a:t>Budget municipal         Budget d’un ménage</a:t>
            </a:r>
          </a:p>
        </p:txBody>
      </p:sp>
      <p:sp>
        <p:nvSpPr>
          <p:cNvPr id="39941" name="Rectangle 3"/>
          <p:cNvSpPr>
            <a:spLocks noGrp="1" noChangeArrowheads="1"/>
          </p:cNvSpPr>
          <p:nvPr>
            <p:ph type="body" idx="1"/>
          </p:nvPr>
        </p:nvSpPr>
        <p:spPr>
          <a:xfrm>
            <a:off x="468313" y="1412875"/>
            <a:ext cx="3970337" cy="4718050"/>
          </a:xfrm>
        </p:spPr>
        <p:txBody>
          <a:bodyPr/>
          <a:lstStyle/>
          <a:p>
            <a:pPr algn="ctr" eaLnBrk="1" hangingPunct="1">
              <a:buFont typeface="Wingdings" pitchFamily="2" charset="2"/>
              <a:buNone/>
            </a:pPr>
            <a:endParaRPr lang="fr-FR" sz="2400" b="1" smtClean="0"/>
          </a:p>
          <a:p>
            <a:pPr algn="ctr" eaLnBrk="1" hangingPunct="1">
              <a:buFont typeface="Wingdings" pitchFamily="2" charset="2"/>
              <a:buNone/>
            </a:pPr>
            <a:r>
              <a:rPr lang="fr-FR" sz="2400" smtClean="0"/>
              <a:t>RECETTES </a:t>
            </a:r>
          </a:p>
          <a:p>
            <a:pPr algn="ctr" eaLnBrk="1" hangingPunct="1">
              <a:buFont typeface="Wingdings" pitchFamily="2" charset="2"/>
              <a:buNone/>
            </a:pPr>
            <a:r>
              <a:rPr lang="fr-FR" sz="2400" smtClean="0"/>
              <a:t>DE FONCTIONNEMENT              </a:t>
            </a:r>
          </a:p>
          <a:p>
            <a:pPr eaLnBrk="1" hangingPunct="1">
              <a:buFont typeface="Wingdings" pitchFamily="2" charset="2"/>
              <a:buNone/>
            </a:pPr>
            <a:endParaRPr lang="fr-FR" sz="2000" smtClean="0"/>
          </a:p>
          <a:p>
            <a:pPr eaLnBrk="1" hangingPunct="1"/>
            <a:r>
              <a:rPr lang="fr-FR" sz="2000" smtClean="0"/>
              <a:t>Impôts directs : les taxes locales</a:t>
            </a:r>
          </a:p>
          <a:p>
            <a:pPr eaLnBrk="1" hangingPunct="1"/>
            <a:r>
              <a:rPr lang="fr-FR" sz="2000" smtClean="0"/>
              <a:t>Impôts indirects : les droits de mutation</a:t>
            </a:r>
          </a:p>
          <a:p>
            <a:pPr eaLnBrk="1" hangingPunct="1"/>
            <a:r>
              <a:rPr lang="fr-FR" sz="2000" smtClean="0"/>
              <a:t>Dotations versées par l’Etat</a:t>
            </a:r>
          </a:p>
          <a:p>
            <a:pPr eaLnBrk="1" hangingPunct="1">
              <a:buFont typeface="Wingdings" pitchFamily="2" charset="2"/>
              <a:buNone/>
            </a:pPr>
            <a:endParaRPr lang="fr-FR" smtClean="0"/>
          </a:p>
        </p:txBody>
      </p:sp>
      <p:sp>
        <p:nvSpPr>
          <p:cNvPr id="39942" name="Rectangle 3"/>
          <p:cNvSpPr txBox="1">
            <a:spLocks noChangeArrowheads="1"/>
          </p:cNvSpPr>
          <p:nvPr/>
        </p:nvSpPr>
        <p:spPr bwMode="auto">
          <a:xfrm>
            <a:off x="4859338" y="1412875"/>
            <a:ext cx="3816350" cy="4675188"/>
          </a:xfrm>
          <a:prstGeom prst="rect">
            <a:avLst/>
          </a:prstGeom>
          <a:noFill/>
          <a:ln w="9525">
            <a:noFill/>
            <a:miter lim="800000"/>
            <a:headEnd/>
            <a:tailEnd/>
          </a:ln>
        </p:spPr>
        <p:txBody>
          <a:bodyPr/>
          <a:lstStyle/>
          <a:p>
            <a:pPr algn="ctr" eaLnBrk="0" hangingPunct="0"/>
            <a:endParaRPr lang="fr-FR" sz="2400" b="1"/>
          </a:p>
          <a:p>
            <a:pPr algn="ctr" eaLnBrk="0" hangingPunct="0"/>
            <a:r>
              <a:rPr lang="fr-FR" sz="2400"/>
              <a:t> RECETTES </a:t>
            </a:r>
          </a:p>
          <a:p>
            <a:pPr eaLnBrk="0" hangingPunct="0"/>
            <a:endParaRPr lang="fr-FR" sz="2800"/>
          </a:p>
          <a:p>
            <a:pPr eaLnBrk="0" hangingPunct="0">
              <a:buFont typeface="Arial" charset="0"/>
              <a:buChar char="o"/>
            </a:pPr>
            <a:r>
              <a:rPr lang="fr-FR" sz="2400"/>
              <a:t>  Salaires, retraites</a:t>
            </a:r>
          </a:p>
          <a:p>
            <a:pPr eaLnBrk="0" hangingPunct="0">
              <a:buFont typeface="Arial" charset="0"/>
              <a:buChar char="o"/>
            </a:pPr>
            <a:r>
              <a:rPr lang="fr-FR" sz="2400"/>
              <a:t>  Revenus fonciers </a:t>
            </a:r>
          </a:p>
          <a:p>
            <a:pPr eaLnBrk="0" hangingPunct="0">
              <a:buFont typeface="Arial" charset="0"/>
              <a:buChar char="o"/>
            </a:pPr>
            <a:r>
              <a:rPr lang="fr-FR" sz="2400"/>
              <a:t>  Allocations diverses </a:t>
            </a:r>
          </a:p>
          <a:p>
            <a:pPr eaLnBrk="0" hangingPunct="0">
              <a:buFont typeface="Arial" charset="0"/>
              <a:buChar char="o"/>
            </a:pPr>
            <a:r>
              <a:rPr lang="fr-FR" sz="2400"/>
              <a:t>  Aides diverses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ndir un rectangle avec un coin diagonal 6"/>
          <p:cNvSpPr/>
          <p:nvPr/>
        </p:nvSpPr>
        <p:spPr bwMode="auto">
          <a:xfrm>
            <a:off x="4643438" y="1412875"/>
            <a:ext cx="4176712" cy="5445125"/>
          </a:xfrm>
          <a:prstGeom prst="round2DiagRect">
            <a:avLst/>
          </a:prstGeom>
          <a:solidFill>
            <a:srgbClr val="7030A0">
              <a:alpha val="35000"/>
            </a:srgb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8" name="Arrondir un rectangle avec un coin diagonal 7"/>
          <p:cNvSpPr/>
          <p:nvPr/>
        </p:nvSpPr>
        <p:spPr bwMode="auto">
          <a:xfrm>
            <a:off x="323850" y="1412875"/>
            <a:ext cx="4176713" cy="5445125"/>
          </a:xfrm>
          <a:prstGeom prst="round2DiagRect">
            <a:avLst/>
          </a:prstGeom>
          <a:solidFill>
            <a:schemeClr val="accent5">
              <a:lumMod val="25000"/>
              <a:alpha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40963" name="Espace réservé du numéro de diapositive 5"/>
          <p:cNvSpPr>
            <a:spLocks noGrp="1"/>
          </p:cNvSpPr>
          <p:nvPr>
            <p:ph type="sldNum" sz="quarter" idx="12"/>
          </p:nvPr>
        </p:nvSpPr>
        <p:spPr>
          <a:noFill/>
        </p:spPr>
        <p:txBody>
          <a:bodyPr/>
          <a:lstStyle/>
          <a:p>
            <a:fld id="{22893120-DF16-43A6-9BA0-D89997DC7184}" type="slidenum">
              <a:rPr lang="fr-FR" smtClean="0"/>
              <a:pPr/>
              <a:t>26</a:t>
            </a:fld>
            <a:endParaRPr lang="fr-FR" smtClean="0"/>
          </a:p>
        </p:txBody>
      </p:sp>
      <p:sp>
        <p:nvSpPr>
          <p:cNvPr id="40964" name="Rectangle 2"/>
          <p:cNvSpPr>
            <a:spLocks noGrp="1" noChangeArrowheads="1"/>
          </p:cNvSpPr>
          <p:nvPr>
            <p:ph type="title"/>
          </p:nvPr>
        </p:nvSpPr>
        <p:spPr/>
        <p:txBody>
          <a:bodyPr/>
          <a:lstStyle/>
          <a:p>
            <a:pPr algn="ctr" eaLnBrk="1" hangingPunct="1"/>
            <a:r>
              <a:rPr lang="fr-FR" sz="2800" b="1" smtClean="0">
                <a:solidFill>
                  <a:schemeClr val="tx1"/>
                </a:solidFill>
                <a:cs typeface="Times New Roman" pitchFamily="18" charset="0"/>
              </a:rPr>
              <a:t>Budget municipal         Budget d’un ménage </a:t>
            </a:r>
          </a:p>
        </p:txBody>
      </p:sp>
      <p:sp>
        <p:nvSpPr>
          <p:cNvPr id="40965" name="Rectangle 3"/>
          <p:cNvSpPr>
            <a:spLocks noGrp="1" noChangeArrowheads="1"/>
          </p:cNvSpPr>
          <p:nvPr>
            <p:ph type="body" idx="1"/>
          </p:nvPr>
        </p:nvSpPr>
        <p:spPr>
          <a:xfrm>
            <a:off x="457200" y="1412875"/>
            <a:ext cx="3970338" cy="5445125"/>
          </a:xfrm>
        </p:spPr>
        <p:txBody>
          <a:bodyPr/>
          <a:lstStyle/>
          <a:p>
            <a:pPr algn="ctr" eaLnBrk="1" hangingPunct="1">
              <a:buFont typeface="Wingdings" pitchFamily="2" charset="2"/>
              <a:buNone/>
            </a:pPr>
            <a:r>
              <a:rPr lang="fr-FR" sz="2400" b="1" dirty="0" smtClean="0"/>
              <a:t>DEPENSES </a:t>
            </a:r>
          </a:p>
          <a:p>
            <a:pPr algn="ctr" eaLnBrk="1" hangingPunct="1">
              <a:buFont typeface="Wingdings" pitchFamily="2" charset="2"/>
              <a:buNone/>
            </a:pPr>
            <a:r>
              <a:rPr lang="fr-FR" sz="2400" b="1" dirty="0" smtClean="0"/>
              <a:t>DE FONCTIONNEMENT </a:t>
            </a:r>
          </a:p>
          <a:p>
            <a:pPr algn="ctr" eaLnBrk="1" hangingPunct="1">
              <a:buFont typeface="Wingdings" pitchFamily="2" charset="2"/>
              <a:buNone/>
            </a:pPr>
            <a:endParaRPr lang="fr-FR" sz="1600" b="1" dirty="0" smtClean="0"/>
          </a:p>
          <a:p>
            <a:pPr eaLnBrk="1" hangingPunct="1"/>
            <a:r>
              <a:rPr lang="fr-FR" sz="1800" dirty="0" smtClean="0"/>
              <a:t>Frais généraux de fonctionnement : énergie, transport, téléphone, alimentation, réceptions, contrats d’assurances, location de la cantine </a:t>
            </a:r>
          </a:p>
          <a:p>
            <a:pPr eaLnBrk="1" hangingPunct="1"/>
            <a:r>
              <a:rPr lang="fr-FR" sz="1800" b="1" u="sng" dirty="0" smtClean="0"/>
              <a:t>Masse salariale : 53 % des dépenses </a:t>
            </a:r>
          </a:p>
          <a:p>
            <a:pPr eaLnBrk="1" hangingPunct="1"/>
            <a:r>
              <a:rPr lang="fr-FR" sz="1800" dirty="0" smtClean="0"/>
              <a:t>Subventions aux associations </a:t>
            </a:r>
          </a:p>
          <a:p>
            <a:pPr eaLnBrk="1" hangingPunct="1"/>
            <a:r>
              <a:rPr lang="fr-FR" sz="1800" dirty="0" smtClean="0"/>
              <a:t>Indemnités des élus </a:t>
            </a:r>
          </a:p>
          <a:p>
            <a:pPr eaLnBrk="1" hangingPunct="1"/>
            <a:r>
              <a:rPr lang="fr-FR" sz="1800" dirty="0" smtClean="0"/>
              <a:t>Fêtes et cérémonies </a:t>
            </a:r>
          </a:p>
          <a:p>
            <a:pPr eaLnBrk="1" hangingPunct="1"/>
            <a:r>
              <a:rPr lang="fr-FR" sz="1800" dirty="0" smtClean="0"/>
              <a:t>Remboursement des intérêts des emprunts </a:t>
            </a:r>
          </a:p>
          <a:p>
            <a:pPr eaLnBrk="1" hangingPunct="1">
              <a:buFont typeface="Wingdings" pitchFamily="2" charset="2"/>
              <a:buNone/>
            </a:pPr>
            <a:endParaRPr lang="fr-FR" dirty="0" smtClean="0"/>
          </a:p>
        </p:txBody>
      </p:sp>
      <p:sp>
        <p:nvSpPr>
          <p:cNvPr id="40966" name="Rectangle 3"/>
          <p:cNvSpPr txBox="1">
            <a:spLocks noChangeArrowheads="1"/>
          </p:cNvSpPr>
          <p:nvPr/>
        </p:nvSpPr>
        <p:spPr bwMode="auto">
          <a:xfrm>
            <a:off x="5003800" y="1412875"/>
            <a:ext cx="3827463" cy="5140325"/>
          </a:xfrm>
          <a:prstGeom prst="rect">
            <a:avLst/>
          </a:prstGeom>
          <a:noFill/>
          <a:ln w="9525">
            <a:noFill/>
            <a:miter lim="800000"/>
            <a:headEnd/>
            <a:tailEnd/>
          </a:ln>
        </p:spPr>
        <p:txBody>
          <a:bodyPr/>
          <a:lstStyle/>
          <a:p>
            <a:pPr algn="ctr" eaLnBrk="0" hangingPunct="0"/>
            <a:r>
              <a:rPr lang="fr-FR" sz="2400" b="1"/>
              <a:t>DEPENSES </a:t>
            </a:r>
          </a:p>
          <a:p>
            <a:pPr eaLnBrk="0" hangingPunct="0"/>
            <a:endParaRPr lang="fr-FR" sz="2400"/>
          </a:p>
          <a:p>
            <a:pPr eaLnBrk="0" hangingPunct="0">
              <a:buFont typeface="Arial" charset="0"/>
              <a:buChar char="o"/>
            </a:pPr>
            <a:r>
              <a:rPr lang="fr-FR" sz="2000"/>
              <a:t>  Loyer </a:t>
            </a:r>
          </a:p>
          <a:p>
            <a:pPr eaLnBrk="0" hangingPunct="0">
              <a:buFont typeface="Arial" charset="0"/>
              <a:buChar char="o"/>
            </a:pPr>
            <a:r>
              <a:rPr lang="fr-FR" sz="2000"/>
              <a:t>  Alimentation</a:t>
            </a:r>
          </a:p>
          <a:p>
            <a:pPr eaLnBrk="0" hangingPunct="0">
              <a:buFont typeface="Arial" charset="0"/>
              <a:buChar char="o"/>
            </a:pPr>
            <a:r>
              <a:rPr lang="fr-FR" sz="2000"/>
              <a:t>  Habillement </a:t>
            </a:r>
          </a:p>
          <a:p>
            <a:pPr eaLnBrk="0" hangingPunct="0">
              <a:buFont typeface="Arial" charset="0"/>
              <a:buChar char="o"/>
            </a:pPr>
            <a:r>
              <a:rPr lang="fr-FR" sz="2000"/>
              <a:t>  Energie</a:t>
            </a:r>
          </a:p>
          <a:p>
            <a:pPr eaLnBrk="0" hangingPunct="0">
              <a:buFont typeface="Arial" charset="0"/>
              <a:buChar char="o"/>
            </a:pPr>
            <a:r>
              <a:rPr lang="fr-FR" sz="2000"/>
              <a:t>  Loisirs </a:t>
            </a:r>
          </a:p>
          <a:p>
            <a:pPr eaLnBrk="0" hangingPunct="0">
              <a:buFont typeface="Arial" charset="0"/>
              <a:buChar char="o"/>
            </a:pPr>
            <a:r>
              <a:rPr lang="fr-FR" sz="2000"/>
              <a:t>  Assurances</a:t>
            </a:r>
          </a:p>
          <a:p>
            <a:pPr eaLnBrk="0" hangingPunct="0">
              <a:buFont typeface="Arial" charset="0"/>
              <a:buChar char="o"/>
            </a:pPr>
            <a:r>
              <a:rPr lang="fr-FR" sz="2000"/>
              <a:t>  Remboursement des prêts </a:t>
            </a:r>
          </a:p>
          <a:p>
            <a:pPr eaLnBrk="0" hangingPunct="0">
              <a:buFont typeface="Arial" charset="0"/>
              <a:buChar char="o"/>
            </a:pPr>
            <a:r>
              <a:rPr lang="fr-FR" sz="2000"/>
              <a:t>  …</a:t>
            </a:r>
          </a:p>
          <a:p>
            <a:pPr>
              <a:spcBef>
                <a:spcPct val="20000"/>
              </a:spcBef>
              <a:buClr>
                <a:schemeClr val="accent1"/>
              </a:buClr>
              <a:buFont typeface="Wingdings" pitchFamily="2" charset="2"/>
              <a:buNone/>
            </a:pPr>
            <a:endParaRPr lang="fr-FR" sz="32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rrondir un rectangle avec un coin diagonal 7"/>
          <p:cNvSpPr/>
          <p:nvPr/>
        </p:nvSpPr>
        <p:spPr bwMode="auto">
          <a:xfrm>
            <a:off x="539750" y="1341438"/>
            <a:ext cx="4248150" cy="5183187"/>
          </a:xfrm>
          <a:prstGeom prst="round2DiagRect">
            <a:avLst/>
          </a:prstGeom>
          <a:solidFill>
            <a:schemeClr val="accent5">
              <a:lumMod val="25000"/>
              <a:alpha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7" name="Arrondir un rectangle avec un coin diagonal 6"/>
          <p:cNvSpPr/>
          <p:nvPr/>
        </p:nvSpPr>
        <p:spPr bwMode="auto">
          <a:xfrm>
            <a:off x="4859338" y="1268413"/>
            <a:ext cx="4105275" cy="5111750"/>
          </a:xfrm>
          <a:prstGeom prst="round2DiagRect">
            <a:avLst/>
          </a:prstGeom>
          <a:solidFill>
            <a:srgbClr val="7030A0">
              <a:alpha val="35000"/>
            </a:srgb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41987" name="Espace réservé du numéro de diapositive 5"/>
          <p:cNvSpPr>
            <a:spLocks noGrp="1"/>
          </p:cNvSpPr>
          <p:nvPr>
            <p:ph type="sldNum" sz="quarter" idx="12"/>
          </p:nvPr>
        </p:nvSpPr>
        <p:spPr>
          <a:noFill/>
        </p:spPr>
        <p:txBody>
          <a:bodyPr/>
          <a:lstStyle/>
          <a:p>
            <a:fld id="{CBC4E694-4D03-4433-B290-AD0D2D44A9A2}" type="slidenum">
              <a:rPr lang="fr-FR" smtClean="0"/>
              <a:pPr/>
              <a:t>27</a:t>
            </a:fld>
            <a:endParaRPr lang="fr-FR" smtClean="0"/>
          </a:p>
        </p:txBody>
      </p:sp>
      <p:sp>
        <p:nvSpPr>
          <p:cNvPr id="41988" name="Rectangle 2"/>
          <p:cNvSpPr>
            <a:spLocks noGrp="1" noChangeArrowheads="1"/>
          </p:cNvSpPr>
          <p:nvPr>
            <p:ph type="title"/>
          </p:nvPr>
        </p:nvSpPr>
        <p:spPr>
          <a:xfrm>
            <a:off x="395288" y="333375"/>
            <a:ext cx="8229600" cy="1143000"/>
          </a:xfrm>
        </p:spPr>
        <p:txBody>
          <a:bodyPr/>
          <a:lstStyle/>
          <a:p>
            <a:pPr algn="ctr" eaLnBrk="1" hangingPunct="1"/>
            <a:r>
              <a:rPr lang="fr-FR" sz="2800" b="1" smtClean="0">
                <a:solidFill>
                  <a:schemeClr val="tx1"/>
                </a:solidFill>
                <a:cs typeface="Times New Roman" pitchFamily="18" charset="0"/>
              </a:rPr>
              <a:t>Budget municipal            Budget d’un ménage </a:t>
            </a:r>
          </a:p>
        </p:txBody>
      </p:sp>
      <p:sp>
        <p:nvSpPr>
          <p:cNvPr id="6" name="Rectangle 3"/>
          <p:cNvSpPr txBox="1">
            <a:spLocks noChangeArrowheads="1"/>
          </p:cNvSpPr>
          <p:nvPr/>
        </p:nvSpPr>
        <p:spPr bwMode="auto">
          <a:xfrm>
            <a:off x="4859338" y="1341438"/>
            <a:ext cx="3971925" cy="5211762"/>
          </a:xfrm>
          <a:prstGeom prst="rect">
            <a:avLst/>
          </a:prstGeom>
          <a:noFill/>
          <a:ln w="9525">
            <a:noFill/>
            <a:miter lim="800000"/>
            <a:headEnd/>
            <a:tailEnd/>
          </a:ln>
          <a:effectLst/>
        </p:spPr>
        <p:txBody>
          <a:bodyPr/>
          <a:lstStyle/>
          <a:p>
            <a:pPr algn="ctr" eaLnBrk="0" hangingPunct="0">
              <a:defRPr/>
            </a:pPr>
            <a:endParaRPr lang="fr-FR" sz="2400" dirty="0">
              <a:solidFill>
                <a:srgbClr val="FF0000"/>
              </a:solidFill>
            </a:endParaRPr>
          </a:p>
          <a:p>
            <a:pPr algn="ctr" eaLnBrk="0" hangingPunct="0">
              <a:defRPr/>
            </a:pPr>
            <a:r>
              <a:rPr lang="fr-FR" sz="3200" dirty="0"/>
              <a:t>ECONOMIES </a:t>
            </a:r>
          </a:p>
          <a:p>
            <a:pPr algn="ctr" eaLnBrk="0" hangingPunct="0">
              <a:defRPr/>
            </a:pPr>
            <a:r>
              <a:rPr lang="fr-FR" sz="2800" dirty="0"/>
              <a:t>= recettes – dépenses </a:t>
            </a:r>
          </a:p>
          <a:p>
            <a:pPr eaLnBrk="0" hangingPunct="0">
              <a:defRPr/>
            </a:pPr>
            <a:endParaRPr lang="fr-FR" sz="2000" dirty="0"/>
          </a:p>
          <a:p>
            <a:pPr algn="just" eaLnBrk="0" hangingPunct="0">
              <a:defRPr/>
            </a:pPr>
            <a:endParaRPr lang="fr-FR" sz="900" dirty="0">
              <a:sym typeface="Wingdings" pitchFamily="2" charset="2"/>
            </a:endParaRPr>
          </a:p>
          <a:p>
            <a:pPr eaLnBrk="0" hangingPunct="0">
              <a:defRPr/>
            </a:pPr>
            <a:r>
              <a:rPr lang="fr-FR" dirty="0">
                <a:sym typeface="Wingdings" pitchFamily="2" charset="2"/>
              </a:rPr>
              <a:t> 	</a:t>
            </a:r>
            <a:r>
              <a:rPr lang="fr-FR" b="1" dirty="0"/>
              <a:t>Cette épargne servira à          	</a:t>
            </a:r>
            <a:r>
              <a:rPr lang="fr-FR" b="1" dirty="0" smtClean="0"/>
              <a:t>constituer un patrimoine 	et à financer des achats 	importants </a:t>
            </a:r>
            <a:endParaRPr lang="fr-FR" b="1" dirty="0"/>
          </a:p>
          <a:p>
            <a:pPr marL="342900" indent="-342900">
              <a:spcBef>
                <a:spcPct val="20000"/>
              </a:spcBef>
              <a:buClr>
                <a:schemeClr val="accent1"/>
              </a:buClr>
              <a:buFont typeface="Wingdings" pitchFamily="2" charset="2"/>
              <a:buNone/>
              <a:defRPr/>
            </a:pPr>
            <a:endParaRPr lang="fr-FR" sz="3200" kern="0" dirty="0">
              <a:latin typeface="+mn-lt"/>
            </a:endParaRPr>
          </a:p>
        </p:txBody>
      </p:sp>
      <p:sp>
        <p:nvSpPr>
          <p:cNvPr id="9" name="Rectangle 3"/>
          <p:cNvSpPr txBox="1">
            <a:spLocks noChangeArrowheads="1"/>
          </p:cNvSpPr>
          <p:nvPr/>
        </p:nvSpPr>
        <p:spPr bwMode="auto">
          <a:xfrm>
            <a:off x="468313" y="1341438"/>
            <a:ext cx="4186237" cy="5211762"/>
          </a:xfrm>
          <a:prstGeom prst="rect">
            <a:avLst/>
          </a:prstGeom>
          <a:noFill/>
          <a:ln w="9525">
            <a:noFill/>
            <a:miter lim="800000"/>
            <a:headEnd/>
            <a:tailEnd/>
          </a:ln>
          <a:effectLst/>
        </p:spPr>
        <p:txBody>
          <a:bodyPr/>
          <a:lstStyle/>
          <a:p>
            <a:pPr algn="ctr" eaLnBrk="0" hangingPunct="0">
              <a:defRPr/>
            </a:pPr>
            <a:endParaRPr lang="fr-FR" sz="2400" dirty="0">
              <a:solidFill>
                <a:srgbClr val="FF0000"/>
              </a:solidFill>
            </a:endParaRPr>
          </a:p>
          <a:p>
            <a:pPr algn="ctr" eaLnBrk="0" hangingPunct="0">
              <a:defRPr/>
            </a:pPr>
            <a:r>
              <a:rPr lang="fr-FR" sz="3200" dirty="0"/>
              <a:t>EPARGNE BRUTE</a:t>
            </a:r>
          </a:p>
          <a:p>
            <a:pPr algn="ctr" eaLnBrk="0" hangingPunct="0">
              <a:defRPr/>
            </a:pPr>
            <a:r>
              <a:rPr lang="fr-FR" sz="2800" dirty="0"/>
              <a:t>= recettes – dépenses</a:t>
            </a:r>
          </a:p>
          <a:p>
            <a:pPr algn="just" eaLnBrk="0" hangingPunct="0">
              <a:defRPr/>
            </a:pPr>
            <a:endParaRPr lang="fr-FR" sz="2800" dirty="0"/>
          </a:p>
          <a:p>
            <a:pPr algn="just" eaLnBrk="0" hangingPunct="0">
              <a:buFont typeface="Wingdings" pitchFamily="2" charset="2"/>
              <a:buChar char="à"/>
              <a:defRPr/>
            </a:pPr>
            <a:r>
              <a:rPr lang="fr-FR" b="1" dirty="0"/>
              <a:t> 	Cette épargne doit servir à 	rembourser l’annuité de 	l’emprunt et à investir</a:t>
            </a:r>
          </a:p>
          <a:p>
            <a:pPr algn="just" eaLnBrk="0" hangingPunct="0">
              <a:defRPr/>
            </a:pPr>
            <a:r>
              <a:rPr lang="fr-FR" b="1" dirty="0"/>
              <a:t> </a:t>
            </a:r>
          </a:p>
          <a:p>
            <a:pPr algn="just" eaLnBrk="0" hangingPunct="0">
              <a:defRPr/>
            </a:pPr>
            <a:r>
              <a:rPr lang="fr-FR" dirty="0">
                <a:sym typeface="Wingdings" pitchFamily="2" charset="2"/>
              </a:rPr>
              <a:t> 	</a:t>
            </a:r>
            <a:r>
              <a:rPr lang="fr-FR" dirty="0"/>
              <a:t>Si elle est inférieure au 	montant de l’annuité de 	l’emprunt, la ville doit 	emprunter pour rembourser 	son annuité et pour réaliser 	ses investissements </a:t>
            </a:r>
            <a:r>
              <a:rPr lang="fr-FR" b="1" dirty="0"/>
              <a:t>: c’est 	ce qu’on appelle de la 	</a:t>
            </a:r>
            <a:r>
              <a:rPr lang="fr-FR" sz="1600" b="1" dirty="0"/>
              <a:t>« CAVALERIE FINANCIERE » </a:t>
            </a:r>
          </a:p>
          <a:p>
            <a:pPr marL="342900" indent="-342900">
              <a:spcBef>
                <a:spcPct val="20000"/>
              </a:spcBef>
              <a:buClr>
                <a:schemeClr val="accent1"/>
              </a:buClr>
              <a:buFont typeface="Wingdings" pitchFamily="2" charset="2"/>
              <a:buNone/>
              <a:defRPr/>
            </a:pPr>
            <a:endParaRPr lang="fr-FR" sz="3200" kern="0" dirty="0">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rondir un rectangle avec un coin diagonal 9"/>
          <p:cNvSpPr/>
          <p:nvPr/>
        </p:nvSpPr>
        <p:spPr bwMode="auto">
          <a:xfrm>
            <a:off x="323850" y="1412875"/>
            <a:ext cx="4176713" cy="5111750"/>
          </a:xfrm>
          <a:prstGeom prst="round2DiagRect">
            <a:avLst/>
          </a:prstGeom>
          <a:solidFill>
            <a:schemeClr val="accent5">
              <a:lumMod val="25000"/>
              <a:alpha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11" name="Arrondir un rectangle avec un coin diagonal 10"/>
          <p:cNvSpPr/>
          <p:nvPr/>
        </p:nvSpPr>
        <p:spPr bwMode="auto">
          <a:xfrm>
            <a:off x="4643438" y="1412875"/>
            <a:ext cx="4176712" cy="5111750"/>
          </a:xfrm>
          <a:prstGeom prst="round2DiagRect">
            <a:avLst/>
          </a:prstGeom>
          <a:solidFill>
            <a:srgbClr val="7030A0">
              <a:alpha val="35000"/>
            </a:srgb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44035" name="Espace réservé du numéro de diapositive 5"/>
          <p:cNvSpPr>
            <a:spLocks noGrp="1"/>
          </p:cNvSpPr>
          <p:nvPr>
            <p:ph type="sldNum" sz="quarter" idx="12"/>
          </p:nvPr>
        </p:nvSpPr>
        <p:spPr>
          <a:noFill/>
        </p:spPr>
        <p:txBody>
          <a:bodyPr/>
          <a:lstStyle/>
          <a:p>
            <a:fld id="{F3C1E361-E448-4BB2-8445-E6B080722B80}" type="slidenum">
              <a:rPr lang="fr-FR" smtClean="0"/>
              <a:pPr/>
              <a:t>28</a:t>
            </a:fld>
            <a:endParaRPr lang="fr-FR" smtClean="0"/>
          </a:p>
        </p:txBody>
      </p:sp>
      <p:sp>
        <p:nvSpPr>
          <p:cNvPr id="44036" name="Rectangle 2"/>
          <p:cNvSpPr>
            <a:spLocks noGrp="1" noChangeArrowheads="1"/>
          </p:cNvSpPr>
          <p:nvPr>
            <p:ph type="title"/>
          </p:nvPr>
        </p:nvSpPr>
        <p:spPr>
          <a:xfrm>
            <a:off x="468313" y="333375"/>
            <a:ext cx="8229600" cy="1143000"/>
          </a:xfrm>
        </p:spPr>
        <p:txBody>
          <a:bodyPr/>
          <a:lstStyle/>
          <a:p>
            <a:pPr algn="ctr" eaLnBrk="1" hangingPunct="1"/>
            <a:r>
              <a:rPr lang="fr-FR" sz="2400" b="1" smtClean="0">
                <a:solidFill>
                  <a:schemeClr val="tx1"/>
                </a:solidFill>
                <a:cs typeface="Times New Roman" pitchFamily="18" charset="0"/>
              </a:rPr>
              <a:t>Budget municipal                Budget d’un ménage </a:t>
            </a:r>
          </a:p>
        </p:txBody>
      </p:sp>
      <p:sp>
        <p:nvSpPr>
          <p:cNvPr id="6" name="Rectangle 3"/>
          <p:cNvSpPr txBox="1">
            <a:spLocks noChangeArrowheads="1"/>
          </p:cNvSpPr>
          <p:nvPr/>
        </p:nvSpPr>
        <p:spPr bwMode="auto">
          <a:xfrm>
            <a:off x="4716463" y="1484313"/>
            <a:ext cx="4248150" cy="5068887"/>
          </a:xfrm>
          <a:prstGeom prst="rect">
            <a:avLst/>
          </a:prstGeom>
          <a:noFill/>
          <a:ln w="9525">
            <a:noFill/>
            <a:miter lim="800000"/>
            <a:headEnd/>
            <a:tailEnd/>
          </a:ln>
          <a:effectLst/>
        </p:spPr>
        <p:txBody>
          <a:bodyPr/>
          <a:lstStyle/>
          <a:p>
            <a:pPr algn="ctr" eaLnBrk="0" hangingPunct="0">
              <a:defRPr/>
            </a:pPr>
            <a:r>
              <a:rPr lang="fr-FR" sz="2000" dirty="0"/>
              <a:t> </a:t>
            </a:r>
            <a:r>
              <a:rPr lang="fr-FR" b="1" dirty="0"/>
              <a:t>RECETTES POUR INVESTIR</a:t>
            </a:r>
          </a:p>
          <a:p>
            <a:pPr eaLnBrk="0" hangingPunct="0">
              <a:defRPr/>
            </a:pPr>
            <a:r>
              <a:rPr lang="fr-FR" dirty="0"/>
              <a:t> </a:t>
            </a:r>
          </a:p>
          <a:p>
            <a:pPr eaLnBrk="0" hangingPunct="0">
              <a:defRPr/>
            </a:pPr>
            <a:r>
              <a:rPr lang="fr-FR" dirty="0"/>
              <a:t>Vente d’un bien, héritage,</a:t>
            </a:r>
          </a:p>
          <a:p>
            <a:pPr eaLnBrk="0" hangingPunct="0">
              <a:defRPr/>
            </a:pPr>
            <a:endParaRPr lang="fr-FR" dirty="0"/>
          </a:p>
          <a:p>
            <a:pPr eaLnBrk="0" hangingPunct="0">
              <a:defRPr/>
            </a:pPr>
            <a:r>
              <a:rPr lang="fr-FR" b="1" dirty="0"/>
              <a:t>Economie, nouvel emprunt</a:t>
            </a:r>
          </a:p>
          <a:p>
            <a:pPr eaLnBrk="0" hangingPunct="0">
              <a:defRPr/>
            </a:pPr>
            <a:endParaRPr lang="fr-FR" b="1" u="sng" dirty="0">
              <a:sym typeface="Wingdings" pitchFamily="2" charset="2"/>
            </a:endParaRPr>
          </a:p>
          <a:p>
            <a:pPr eaLnBrk="0" hangingPunct="0">
              <a:defRPr/>
            </a:pPr>
            <a:r>
              <a:rPr lang="fr-FR" b="1" dirty="0"/>
              <a:t>DEPENSES D’INVESTISSEMENT</a:t>
            </a:r>
          </a:p>
          <a:p>
            <a:pPr eaLnBrk="0" hangingPunct="0">
              <a:defRPr/>
            </a:pPr>
            <a:r>
              <a:rPr lang="fr-FR" dirty="0"/>
              <a:t> </a:t>
            </a:r>
          </a:p>
          <a:p>
            <a:pPr eaLnBrk="0" hangingPunct="0">
              <a:defRPr/>
            </a:pPr>
            <a:r>
              <a:rPr lang="fr-FR" dirty="0"/>
              <a:t>Achats importants : logement, voiture, ameublement, grosses réparations </a:t>
            </a:r>
          </a:p>
          <a:p>
            <a:pPr eaLnBrk="0" hangingPunct="0">
              <a:defRPr/>
            </a:pPr>
            <a:endParaRPr lang="fr-FR" dirty="0"/>
          </a:p>
          <a:p>
            <a:pPr eaLnBrk="0" hangingPunct="0">
              <a:defRPr/>
            </a:pPr>
            <a:endParaRPr lang="fr-FR" b="1" dirty="0"/>
          </a:p>
          <a:p>
            <a:pPr eaLnBrk="0" hangingPunct="0">
              <a:defRPr/>
            </a:pPr>
            <a:endParaRPr lang="fr-FR" b="1"/>
          </a:p>
          <a:p>
            <a:pPr eaLnBrk="0" hangingPunct="0">
              <a:defRPr/>
            </a:pPr>
            <a:r>
              <a:rPr lang="fr-FR" b="1"/>
              <a:t>Remboursement </a:t>
            </a:r>
            <a:r>
              <a:rPr lang="fr-FR" b="1" dirty="0"/>
              <a:t>des mensualités</a:t>
            </a:r>
          </a:p>
          <a:p>
            <a:pPr marL="342900" indent="-342900">
              <a:spcBef>
                <a:spcPct val="20000"/>
              </a:spcBef>
              <a:buClr>
                <a:schemeClr val="accent1"/>
              </a:buClr>
              <a:buFont typeface="Wingdings" pitchFamily="2" charset="2"/>
              <a:buNone/>
              <a:defRPr/>
            </a:pPr>
            <a:endParaRPr lang="fr-FR" sz="3200" kern="0" dirty="0">
              <a:latin typeface="+mn-lt"/>
            </a:endParaRPr>
          </a:p>
        </p:txBody>
      </p:sp>
      <p:sp>
        <p:nvSpPr>
          <p:cNvPr id="9" name="Rectangle 3"/>
          <p:cNvSpPr txBox="1">
            <a:spLocks noChangeArrowheads="1"/>
          </p:cNvSpPr>
          <p:nvPr/>
        </p:nvSpPr>
        <p:spPr bwMode="auto">
          <a:xfrm>
            <a:off x="323850" y="1557338"/>
            <a:ext cx="4392613" cy="4924425"/>
          </a:xfrm>
          <a:prstGeom prst="rect">
            <a:avLst/>
          </a:prstGeom>
          <a:noFill/>
          <a:ln w="9525">
            <a:noFill/>
            <a:miter lim="800000"/>
            <a:headEnd/>
            <a:tailEnd/>
          </a:ln>
          <a:effectLst/>
        </p:spPr>
        <p:txBody>
          <a:bodyPr/>
          <a:lstStyle/>
          <a:p>
            <a:pPr algn="ctr" eaLnBrk="0" hangingPunct="0">
              <a:defRPr/>
            </a:pPr>
            <a:r>
              <a:rPr lang="fr-FR" b="1" dirty="0"/>
              <a:t>RECETTES D’INVESTISSEMENT</a:t>
            </a:r>
          </a:p>
          <a:p>
            <a:pPr algn="just" eaLnBrk="0" hangingPunct="0">
              <a:defRPr/>
            </a:pPr>
            <a:endParaRPr lang="fr-FR" dirty="0"/>
          </a:p>
          <a:p>
            <a:pPr eaLnBrk="0" hangingPunct="0">
              <a:defRPr/>
            </a:pPr>
            <a:r>
              <a:rPr lang="fr-FR" dirty="0"/>
              <a:t>Subventions des différentes collectivités</a:t>
            </a:r>
            <a:r>
              <a:rPr lang="fr-FR"/>
              <a:t>: Etat, Région, Département</a:t>
            </a:r>
            <a:r>
              <a:rPr lang="fr-FR" dirty="0"/>
              <a:t>, Europe </a:t>
            </a:r>
          </a:p>
          <a:p>
            <a:pPr algn="just" eaLnBrk="0" hangingPunct="0">
              <a:defRPr/>
            </a:pPr>
            <a:r>
              <a:rPr lang="fr-FR" b="1" dirty="0"/>
              <a:t>Epargne brute et nouvel emprunt </a:t>
            </a:r>
          </a:p>
          <a:p>
            <a:pPr algn="just" eaLnBrk="0" hangingPunct="0">
              <a:defRPr/>
            </a:pPr>
            <a:endParaRPr lang="fr-FR" dirty="0"/>
          </a:p>
          <a:p>
            <a:pPr algn="ctr" eaLnBrk="0" hangingPunct="0">
              <a:defRPr/>
            </a:pPr>
            <a:r>
              <a:rPr lang="fr-FR" b="1" dirty="0"/>
              <a:t>DEPENSES D’INVESTISSEMENT</a:t>
            </a:r>
          </a:p>
          <a:p>
            <a:pPr eaLnBrk="0" hangingPunct="0">
              <a:defRPr/>
            </a:pPr>
            <a:r>
              <a:rPr lang="fr-FR" dirty="0"/>
              <a:t> </a:t>
            </a:r>
          </a:p>
          <a:p>
            <a:pPr eaLnBrk="0" hangingPunct="0">
              <a:defRPr/>
            </a:pPr>
            <a:r>
              <a:rPr lang="fr-FR" dirty="0"/>
              <a:t>Travaux qui contribuent à l’augmentation et à l’entretien du patrimoine : équipements de la Commune, salles de sport, écoles, voirie…</a:t>
            </a:r>
          </a:p>
          <a:p>
            <a:pPr eaLnBrk="0" hangingPunct="0">
              <a:defRPr/>
            </a:pPr>
            <a:endParaRPr lang="fr-FR" b="1" dirty="0"/>
          </a:p>
          <a:p>
            <a:pPr eaLnBrk="0" hangingPunct="0">
              <a:defRPr/>
            </a:pPr>
            <a:r>
              <a:rPr lang="fr-FR" b="1" dirty="0"/>
              <a:t>Remboursement de l’annuité de l’emprunt de la dette </a:t>
            </a:r>
          </a:p>
          <a:p>
            <a:pPr marL="342900" indent="-342900">
              <a:spcBef>
                <a:spcPct val="20000"/>
              </a:spcBef>
              <a:buClr>
                <a:schemeClr val="accent1"/>
              </a:buClr>
              <a:buFont typeface="Wingdings" pitchFamily="2" charset="2"/>
              <a:buNone/>
              <a:defRPr/>
            </a:pPr>
            <a:endParaRPr lang="fr-FR" sz="3200" kern="0"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rrondir un rectangle avec un coin diagonal 7"/>
          <p:cNvSpPr/>
          <p:nvPr/>
        </p:nvSpPr>
        <p:spPr bwMode="auto">
          <a:xfrm>
            <a:off x="250825" y="2133600"/>
            <a:ext cx="8351838" cy="3168650"/>
          </a:xfrm>
          <a:prstGeom prst="round2DiagRect">
            <a:avLst/>
          </a:prstGeom>
          <a:solidFill>
            <a:schemeClr val="accent5">
              <a:lumMod val="25000"/>
              <a:alpha val="2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fr-FR" dirty="0"/>
          </a:p>
        </p:txBody>
      </p:sp>
      <p:sp>
        <p:nvSpPr>
          <p:cNvPr id="46082" name="Espace réservé du numéro de diapositive 5"/>
          <p:cNvSpPr>
            <a:spLocks noGrp="1"/>
          </p:cNvSpPr>
          <p:nvPr>
            <p:ph type="sldNum" sz="quarter" idx="12"/>
          </p:nvPr>
        </p:nvSpPr>
        <p:spPr>
          <a:noFill/>
        </p:spPr>
        <p:txBody>
          <a:bodyPr/>
          <a:lstStyle/>
          <a:p>
            <a:fld id="{39473EBB-3F16-4C68-8CA3-B4B305D5F6C5}" type="slidenum">
              <a:rPr lang="fr-FR" smtClean="0"/>
              <a:pPr/>
              <a:t>29</a:t>
            </a:fld>
            <a:endParaRPr lang="fr-FR" smtClean="0"/>
          </a:p>
        </p:txBody>
      </p:sp>
      <p:sp>
        <p:nvSpPr>
          <p:cNvPr id="46083" name="Rectangle 2"/>
          <p:cNvSpPr>
            <a:spLocks noGrp="1" noChangeArrowheads="1"/>
          </p:cNvSpPr>
          <p:nvPr>
            <p:ph type="title"/>
          </p:nvPr>
        </p:nvSpPr>
        <p:spPr>
          <a:xfrm>
            <a:off x="468313" y="333375"/>
            <a:ext cx="8229600" cy="1143000"/>
          </a:xfrm>
        </p:spPr>
        <p:txBody>
          <a:bodyPr/>
          <a:lstStyle/>
          <a:p>
            <a:pPr algn="ctr" eaLnBrk="1" hangingPunct="1"/>
            <a:r>
              <a:rPr lang="fr-FR" sz="4200" b="1" smtClean="0">
                <a:solidFill>
                  <a:schemeClr val="tx1"/>
                </a:solidFill>
                <a:cs typeface="Times New Roman" pitchFamily="18" charset="0"/>
              </a:rPr>
              <a:t>Budget   municipal </a:t>
            </a:r>
          </a:p>
        </p:txBody>
      </p:sp>
      <p:sp>
        <p:nvSpPr>
          <p:cNvPr id="6" name="Rectangle 3"/>
          <p:cNvSpPr txBox="1">
            <a:spLocks noChangeArrowheads="1"/>
          </p:cNvSpPr>
          <p:nvPr/>
        </p:nvSpPr>
        <p:spPr bwMode="auto">
          <a:xfrm>
            <a:off x="4716463" y="1628775"/>
            <a:ext cx="4248150" cy="4924425"/>
          </a:xfrm>
          <a:prstGeom prst="rect">
            <a:avLst/>
          </a:prstGeom>
          <a:noFill/>
          <a:ln w="9525">
            <a:noFill/>
            <a:miter lim="800000"/>
            <a:headEnd/>
            <a:tailEnd/>
          </a:ln>
          <a:effectLst/>
        </p:spPr>
        <p:txBody>
          <a:bodyPr/>
          <a:lstStyle/>
          <a:p>
            <a:pPr marL="342900" indent="-342900">
              <a:spcBef>
                <a:spcPct val="20000"/>
              </a:spcBef>
              <a:buClr>
                <a:schemeClr val="accent1"/>
              </a:buClr>
              <a:defRPr/>
            </a:pPr>
            <a:endParaRPr lang="fr-FR" sz="3200" kern="0" dirty="0">
              <a:solidFill>
                <a:srgbClr val="FF0000"/>
              </a:solidFill>
              <a:latin typeface="+mn-lt"/>
              <a:sym typeface="Wingdings" pitchFamily="2" charset="2"/>
            </a:endParaRPr>
          </a:p>
          <a:p>
            <a:pPr marL="342900" indent="-342900">
              <a:spcBef>
                <a:spcPct val="20000"/>
              </a:spcBef>
              <a:buClr>
                <a:schemeClr val="accent1"/>
              </a:buClr>
              <a:defRPr/>
            </a:pPr>
            <a:endParaRPr lang="fr-FR" sz="3200" kern="0" dirty="0">
              <a:solidFill>
                <a:srgbClr val="FF0000"/>
              </a:solidFill>
              <a:latin typeface="+mn-lt"/>
              <a:sym typeface="Wingdings" pitchFamily="2" charset="2"/>
            </a:endParaRPr>
          </a:p>
          <a:p>
            <a:pPr marL="342900" indent="-342900">
              <a:spcBef>
                <a:spcPct val="20000"/>
              </a:spcBef>
              <a:buClr>
                <a:schemeClr val="accent1"/>
              </a:buClr>
              <a:defRPr/>
            </a:pPr>
            <a:endParaRPr lang="fr-FR" sz="4400" kern="0" dirty="0">
              <a:solidFill>
                <a:srgbClr val="FF0000"/>
              </a:solidFill>
              <a:latin typeface="+mn-lt"/>
              <a:sym typeface="Wingdings" pitchFamily="2" charset="2"/>
            </a:endParaRPr>
          </a:p>
          <a:p>
            <a:pPr marL="342900" indent="-342900">
              <a:spcBef>
                <a:spcPct val="20000"/>
              </a:spcBef>
              <a:buClr>
                <a:schemeClr val="accent1"/>
              </a:buClr>
              <a:buFont typeface="Wingdings" pitchFamily="2" charset="2"/>
              <a:buNone/>
              <a:defRPr/>
            </a:pPr>
            <a:endParaRPr lang="fr-FR" sz="3200" kern="0" dirty="0">
              <a:latin typeface="+mn-lt"/>
            </a:endParaRPr>
          </a:p>
        </p:txBody>
      </p:sp>
      <p:sp>
        <p:nvSpPr>
          <p:cNvPr id="9" name="Rectangle 3"/>
          <p:cNvSpPr txBox="1">
            <a:spLocks noChangeArrowheads="1"/>
          </p:cNvSpPr>
          <p:nvPr/>
        </p:nvSpPr>
        <p:spPr bwMode="auto">
          <a:xfrm>
            <a:off x="323528" y="2132856"/>
            <a:ext cx="8351838" cy="3024188"/>
          </a:xfrm>
          <a:prstGeom prst="rect">
            <a:avLst/>
          </a:prstGeom>
          <a:noFill/>
          <a:ln w="9525">
            <a:noFill/>
            <a:miter lim="800000"/>
            <a:headEnd/>
            <a:tailEnd/>
          </a:ln>
          <a:effectLst/>
        </p:spPr>
        <p:txBody>
          <a:bodyPr/>
          <a:lstStyle/>
          <a:p>
            <a:pPr algn="ctr" eaLnBrk="0" hangingPunct="0">
              <a:defRPr/>
            </a:pPr>
            <a:r>
              <a:rPr lang="fr-FR" sz="2800" b="1" dirty="0" smtClean="0"/>
              <a:t>EPARGNE </a:t>
            </a:r>
            <a:r>
              <a:rPr lang="fr-FR" sz="2800" b="1" dirty="0"/>
              <a:t>NETTE = </a:t>
            </a:r>
          </a:p>
          <a:p>
            <a:pPr algn="ctr" eaLnBrk="0" hangingPunct="0">
              <a:defRPr/>
            </a:pPr>
            <a:endParaRPr lang="fr-FR" sz="2800" b="1" dirty="0" smtClean="0"/>
          </a:p>
          <a:p>
            <a:pPr algn="ctr" eaLnBrk="0" hangingPunct="0">
              <a:defRPr/>
            </a:pPr>
            <a:r>
              <a:rPr lang="fr-FR" sz="2800" b="1" dirty="0" smtClean="0"/>
              <a:t>EPARGNE </a:t>
            </a:r>
            <a:r>
              <a:rPr lang="fr-FR" sz="2800" b="1" dirty="0"/>
              <a:t>BRUTE – </a:t>
            </a:r>
          </a:p>
          <a:p>
            <a:pPr algn="ctr" eaLnBrk="0" hangingPunct="0">
              <a:defRPr/>
            </a:pPr>
            <a:r>
              <a:rPr lang="fr-FR" sz="2800" b="1" dirty="0"/>
              <a:t>LE REMBOURSEMENT DE L’ANNUITE</a:t>
            </a:r>
          </a:p>
          <a:p>
            <a:pPr eaLnBrk="0" hangingPunct="0">
              <a:defRPr/>
            </a:pPr>
            <a:endParaRPr lang="fr-FR" sz="2400" dirty="0"/>
          </a:p>
          <a:p>
            <a:pPr algn="ctr" eaLnBrk="0" hangingPunct="0">
              <a:defRPr/>
            </a:pPr>
            <a:r>
              <a:rPr lang="fr-FR" sz="2400" b="1" dirty="0"/>
              <a:t>L’épargne nette doit être positive</a:t>
            </a:r>
            <a:r>
              <a:rPr lang="fr-FR" sz="2400" dirty="0"/>
              <a:t>. </a:t>
            </a:r>
          </a:p>
          <a:p>
            <a:pPr algn="ctr" eaLnBrk="0" hangingPunct="0">
              <a:defRPr/>
            </a:pPr>
            <a:r>
              <a:rPr lang="fr-FR" sz="2400" dirty="0"/>
              <a:t>Elle l’est lorsque l’épargne brute est supérieure </a:t>
            </a:r>
            <a:endParaRPr lang="fr-FR" sz="2400" dirty="0" smtClean="0"/>
          </a:p>
          <a:p>
            <a:pPr algn="ctr" eaLnBrk="0" hangingPunct="0">
              <a:defRPr/>
            </a:pPr>
            <a:r>
              <a:rPr lang="fr-FR" sz="2400" dirty="0" smtClean="0"/>
              <a:t>à </a:t>
            </a:r>
            <a:r>
              <a:rPr lang="fr-FR" sz="2400" dirty="0"/>
              <a:t>l’annuité de remboursement </a:t>
            </a:r>
          </a:p>
          <a:p>
            <a:pPr marL="342900" indent="-342900">
              <a:spcBef>
                <a:spcPct val="20000"/>
              </a:spcBef>
              <a:buClr>
                <a:schemeClr val="accent1"/>
              </a:buClr>
              <a:buFont typeface="Wingdings" pitchFamily="2" charset="2"/>
              <a:buNone/>
              <a:defRPr/>
            </a:pPr>
            <a:endParaRPr lang="fr-FR" sz="3200" kern="0"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Espace réservé du numéro de diapositive 5"/>
          <p:cNvSpPr>
            <a:spLocks noGrp="1"/>
          </p:cNvSpPr>
          <p:nvPr>
            <p:ph type="sldNum" sz="quarter" idx="12"/>
          </p:nvPr>
        </p:nvSpPr>
        <p:spPr>
          <a:noFill/>
        </p:spPr>
        <p:txBody>
          <a:bodyPr/>
          <a:lstStyle/>
          <a:p>
            <a:fld id="{8D487778-5131-4E22-ACE3-B46C3E7BF9F1}" type="slidenum">
              <a:rPr lang="fr-FR" smtClean="0"/>
              <a:pPr/>
              <a:t>3</a:t>
            </a:fld>
            <a:endParaRPr lang="fr-FR" smtClean="0"/>
          </a:p>
        </p:txBody>
      </p:sp>
      <p:sp>
        <p:nvSpPr>
          <p:cNvPr id="16386" name="Rectangle 2"/>
          <p:cNvSpPr>
            <a:spLocks noGrp="1" noChangeArrowheads="1"/>
          </p:cNvSpPr>
          <p:nvPr>
            <p:ph type="title"/>
          </p:nvPr>
        </p:nvSpPr>
        <p:spPr/>
        <p:txBody>
          <a:bodyPr/>
          <a:lstStyle/>
          <a:p>
            <a:pPr algn="ctr" eaLnBrk="1" hangingPunct="1"/>
            <a:r>
              <a:rPr lang="fr-FR" sz="1800" b="1" u="sng" dirty="0" smtClean="0"/>
              <a:t/>
            </a:r>
            <a:br>
              <a:rPr lang="fr-FR" sz="1800" b="1" u="sng" dirty="0" smtClean="0"/>
            </a:br>
            <a:r>
              <a:rPr lang="fr-FR" sz="2400" b="1" u="sng" dirty="0" smtClean="0"/>
              <a:t>Rappels des engagements électoraux </a:t>
            </a:r>
            <a:br>
              <a:rPr lang="fr-FR" sz="2400" b="1" u="sng" dirty="0" smtClean="0"/>
            </a:br>
            <a:r>
              <a:rPr lang="fr-FR" sz="2400" b="1" u="sng" dirty="0" smtClean="0"/>
              <a:t>de la majorité municipale actuelle</a:t>
            </a:r>
            <a:br>
              <a:rPr lang="fr-FR" sz="2400" b="1" u="sng" dirty="0" smtClean="0"/>
            </a:br>
            <a:endParaRPr lang="fr-FR" sz="2400" b="1" u="sng" dirty="0" smtClean="0">
              <a:solidFill>
                <a:srgbClr val="FF0000"/>
              </a:solidFill>
              <a:cs typeface="Times New Roman" pitchFamily="18" charset="0"/>
            </a:endParaRPr>
          </a:p>
        </p:txBody>
      </p:sp>
      <p:sp>
        <p:nvSpPr>
          <p:cNvPr id="16387" name="Rectangle 3"/>
          <p:cNvSpPr>
            <a:spLocks noGrp="1" noChangeArrowheads="1"/>
          </p:cNvSpPr>
          <p:nvPr>
            <p:ph type="body" idx="1"/>
          </p:nvPr>
        </p:nvSpPr>
        <p:spPr/>
        <p:txBody>
          <a:bodyPr/>
          <a:lstStyle/>
          <a:p>
            <a:pPr algn="just" eaLnBrk="1" hangingPunct="1">
              <a:defRPr/>
            </a:pPr>
            <a:r>
              <a:rPr lang="fr-FR" b="1" dirty="0" smtClean="0"/>
              <a:t>Un engagement dès 2001 pour une « urbanisation harmonieuse »</a:t>
            </a:r>
          </a:p>
          <a:p>
            <a:pPr algn="just" eaLnBrk="1" hangingPunct="1">
              <a:defRPr/>
            </a:pPr>
            <a:endParaRPr lang="fr-FR" b="1" dirty="0" smtClean="0"/>
          </a:p>
          <a:p>
            <a:pPr algn="just" eaLnBrk="1" hangingPunct="1">
              <a:defRPr/>
            </a:pPr>
            <a:r>
              <a:rPr lang="fr-FR" b="1" dirty="0" smtClean="0"/>
              <a:t>Un engagement confirmé en 2008 avec 3 promesses de réalisation :</a:t>
            </a:r>
          </a:p>
          <a:p>
            <a:pPr lvl="2" algn="just" eaLnBrk="1" hangingPunct="1">
              <a:buFont typeface="Wingdings" pitchFamily="2" charset="2"/>
              <a:buChar char="Ø"/>
              <a:defRPr/>
            </a:pPr>
            <a:r>
              <a:rPr lang="fr-FR" dirty="0" smtClean="0"/>
              <a:t>La protection du patrimoine</a:t>
            </a:r>
          </a:p>
          <a:p>
            <a:pPr lvl="2" algn="just" eaLnBrk="1" hangingPunct="1">
              <a:buFont typeface="Wingdings" pitchFamily="2" charset="2"/>
              <a:buChar char="Ø"/>
              <a:defRPr/>
            </a:pPr>
            <a:r>
              <a:rPr lang="fr-FR" dirty="0" smtClean="0"/>
              <a:t>Une étude d’un plan de circulation</a:t>
            </a:r>
          </a:p>
          <a:p>
            <a:pPr lvl="2" algn="just" eaLnBrk="1" hangingPunct="1">
              <a:buFont typeface="Wingdings" pitchFamily="2" charset="2"/>
              <a:buChar char="Ø"/>
              <a:defRPr/>
            </a:pPr>
            <a:r>
              <a:rPr lang="fr-FR" dirty="0" smtClean="0"/>
              <a:t>L’aménagement de l’entrée Sud en tenant compte des législations nationales.</a:t>
            </a:r>
          </a:p>
          <a:p>
            <a:pPr algn="just" eaLnBrk="1" hangingPunct="1">
              <a:buFont typeface="Wingdings" pitchFamily="2" charset="2"/>
              <a:buNone/>
            </a:pPr>
            <a:endParaRPr lang="fr-FR" sz="1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Espace réservé du numéro de diapositive 5"/>
          <p:cNvSpPr>
            <a:spLocks noGrp="1"/>
          </p:cNvSpPr>
          <p:nvPr>
            <p:ph type="sldNum" sz="quarter" idx="12"/>
          </p:nvPr>
        </p:nvSpPr>
        <p:spPr>
          <a:noFill/>
        </p:spPr>
        <p:txBody>
          <a:bodyPr/>
          <a:lstStyle/>
          <a:p>
            <a:fld id="{98624532-8B7F-4FC8-9E21-8BBB111B65EB}" type="slidenum">
              <a:rPr lang="fr-FR" smtClean="0"/>
              <a:pPr/>
              <a:t>30</a:t>
            </a:fld>
            <a:endParaRPr lang="fr-FR" smtClean="0"/>
          </a:p>
        </p:txBody>
      </p:sp>
      <p:sp>
        <p:nvSpPr>
          <p:cNvPr id="48130" name="Rectangle 2"/>
          <p:cNvSpPr>
            <a:spLocks noGrp="1" noChangeArrowheads="1"/>
          </p:cNvSpPr>
          <p:nvPr>
            <p:ph type="title"/>
          </p:nvPr>
        </p:nvSpPr>
        <p:spPr>
          <a:xfrm>
            <a:off x="468313" y="0"/>
            <a:ext cx="8229600" cy="765175"/>
          </a:xfrm>
        </p:spPr>
        <p:txBody>
          <a:bodyPr/>
          <a:lstStyle/>
          <a:p>
            <a:pPr algn="ctr" eaLnBrk="1" hangingPunct="1"/>
            <a:r>
              <a:rPr lang="fr-FR" sz="3600" b="1" smtClean="0">
                <a:solidFill>
                  <a:schemeClr val="tx1"/>
                </a:solidFill>
                <a:cs typeface="Times New Roman" pitchFamily="18" charset="0"/>
              </a:rPr>
              <a:t>Données financières de la Commune </a:t>
            </a:r>
          </a:p>
        </p:txBody>
      </p:sp>
      <p:sp>
        <p:nvSpPr>
          <p:cNvPr id="6" name="Rectangle 3"/>
          <p:cNvSpPr txBox="1">
            <a:spLocks noChangeArrowheads="1"/>
          </p:cNvSpPr>
          <p:nvPr/>
        </p:nvSpPr>
        <p:spPr bwMode="auto">
          <a:xfrm>
            <a:off x="4716463" y="1628775"/>
            <a:ext cx="4248150" cy="4924425"/>
          </a:xfrm>
          <a:prstGeom prst="rect">
            <a:avLst/>
          </a:prstGeom>
          <a:noFill/>
          <a:ln w="9525">
            <a:noFill/>
            <a:miter lim="800000"/>
            <a:headEnd/>
            <a:tailEnd/>
          </a:ln>
          <a:effectLst/>
        </p:spPr>
        <p:txBody>
          <a:bodyPr/>
          <a:lstStyle/>
          <a:p>
            <a:pPr marL="342900" indent="-342900">
              <a:spcBef>
                <a:spcPct val="20000"/>
              </a:spcBef>
              <a:buClr>
                <a:schemeClr val="accent1"/>
              </a:buClr>
              <a:defRPr/>
            </a:pPr>
            <a:endParaRPr lang="fr-FR" sz="3200" kern="0" dirty="0">
              <a:solidFill>
                <a:srgbClr val="FF0000"/>
              </a:solidFill>
              <a:latin typeface="+mn-lt"/>
              <a:sym typeface="Wingdings" pitchFamily="2" charset="2"/>
            </a:endParaRPr>
          </a:p>
          <a:p>
            <a:pPr marL="342900" indent="-342900">
              <a:spcBef>
                <a:spcPct val="20000"/>
              </a:spcBef>
              <a:buClr>
                <a:schemeClr val="accent1"/>
              </a:buClr>
              <a:defRPr/>
            </a:pPr>
            <a:endParaRPr lang="fr-FR" sz="3200" kern="0" dirty="0">
              <a:solidFill>
                <a:srgbClr val="FF0000"/>
              </a:solidFill>
              <a:latin typeface="+mn-lt"/>
              <a:sym typeface="Wingdings" pitchFamily="2" charset="2"/>
            </a:endParaRPr>
          </a:p>
          <a:p>
            <a:pPr marL="342900" indent="-342900">
              <a:spcBef>
                <a:spcPct val="20000"/>
              </a:spcBef>
              <a:buClr>
                <a:schemeClr val="accent1"/>
              </a:buClr>
              <a:defRPr/>
            </a:pPr>
            <a:endParaRPr lang="fr-FR" sz="4400" kern="0" dirty="0">
              <a:solidFill>
                <a:srgbClr val="FF0000"/>
              </a:solidFill>
              <a:latin typeface="+mn-lt"/>
              <a:sym typeface="Wingdings" pitchFamily="2" charset="2"/>
            </a:endParaRPr>
          </a:p>
          <a:p>
            <a:pPr marL="342900" indent="-342900">
              <a:spcBef>
                <a:spcPct val="20000"/>
              </a:spcBef>
              <a:buClr>
                <a:schemeClr val="accent1"/>
              </a:buClr>
              <a:buFont typeface="Wingdings" pitchFamily="2" charset="2"/>
              <a:buNone/>
              <a:defRPr/>
            </a:pPr>
            <a:endParaRPr lang="fr-FR" sz="3200" kern="0" dirty="0">
              <a:latin typeface="+mn-lt"/>
            </a:endParaRPr>
          </a:p>
        </p:txBody>
      </p:sp>
      <p:sp>
        <p:nvSpPr>
          <p:cNvPr id="9" name="Rectangle 3"/>
          <p:cNvSpPr txBox="1">
            <a:spLocks noChangeArrowheads="1"/>
          </p:cNvSpPr>
          <p:nvPr/>
        </p:nvSpPr>
        <p:spPr bwMode="auto">
          <a:xfrm>
            <a:off x="323850" y="2060575"/>
            <a:ext cx="8351838" cy="3024188"/>
          </a:xfrm>
          <a:prstGeom prst="rect">
            <a:avLst/>
          </a:prstGeom>
          <a:noFill/>
          <a:ln w="9525">
            <a:noFill/>
            <a:miter lim="800000"/>
            <a:headEnd/>
            <a:tailEnd/>
          </a:ln>
          <a:effectLst/>
        </p:spPr>
        <p:txBody>
          <a:bodyPr/>
          <a:lstStyle/>
          <a:p>
            <a:pPr marL="342900" indent="-342900">
              <a:spcBef>
                <a:spcPct val="20000"/>
              </a:spcBef>
              <a:buClr>
                <a:schemeClr val="accent1"/>
              </a:buClr>
              <a:buFont typeface="Wingdings" pitchFamily="2" charset="2"/>
              <a:buNone/>
              <a:defRPr/>
            </a:pPr>
            <a:endParaRPr lang="fr-FR" sz="3200" kern="0" dirty="0">
              <a:latin typeface="+mn-lt"/>
            </a:endParaRPr>
          </a:p>
        </p:txBody>
      </p:sp>
      <p:graphicFrame>
        <p:nvGraphicFramePr>
          <p:cNvPr id="10" name="Tableau 9"/>
          <p:cNvGraphicFramePr>
            <a:graphicFrameLocks noGrp="1"/>
          </p:cNvGraphicFramePr>
          <p:nvPr/>
        </p:nvGraphicFramePr>
        <p:xfrm>
          <a:off x="0" y="765175"/>
          <a:ext cx="9144002" cy="6233643"/>
        </p:xfrm>
        <a:graphic>
          <a:graphicData uri="http://schemas.openxmlformats.org/drawingml/2006/table">
            <a:tbl>
              <a:tblPr firstRow="1" bandRow="1">
                <a:tableStyleId>{D03447BB-5D67-496B-8E87-E561075AD55C}</a:tableStyleId>
              </a:tblPr>
              <a:tblGrid>
                <a:gridCol w="1306286"/>
                <a:gridCol w="1306286"/>
                <a:gridCol w="1306286"/>
                <a:gridCol w="1301214"/>
                <a:gridCol w="1311358"/>
                <a:gridCol w="1306286"/>
                <a:gridCol w="1306286"/>
              </a:tblGrid>
              <a:tr h="468152">
                <a:tc>
                  <a:txBody>
                    <a:bodyPr/>
                    <a:lstStyle/>
                    <a:p>
                      <a:pPr algn="ctr"/>
                      <a:endParaRPr lang="fr-FR" dirty="0"/>
                    </a:p>
                  </a:txBody>
                  <a:tcPr/>
                </a:tc>
                <a:tc>
                  <a:txBody>
                    <a:bodyPr/>
                    <a:lstStyle/>
                    <a:p>
                      <a:pPr algn="ctr"/>
                      <a:r>
                        <a:rPr lang="fr-FR" dirty="0" smtClean="0"/>
                        <a:t>2006</a:t>
                      </a:r>
                      <a:endParaRPr lang="fr-FR" dirty="0"/>
                    </a:p>
                  </a:txBody>
                  <a:tcPr/>
                </a:tc>
                <a:tc>
                  <a:txBody>
                    <a:bodyPr/>
                    <a:lstStyle/>
                    <a:p>
                      <a:pPr algn="ctr"/>
                      <a:r>
                        <a:rPr lang="fr-FR" dirty="0" smtClean="0"/>
                        <a:t>2007</a:t>
                      </a:r>
                      <a:endParaRPr lang="fr-FR" dirty="0"/>
                    </a:p>
                  </a:txBody>
                  <a:tcPr/>
                </a:tc>
                <a:tc>
                  <a:txBody>
                    <a:bodyPr/>
                    <a:lstStyle/>
                    <a:p>
                      <a:pPr algn="ctr"/>
                      <a:r>
                        <a:rPr lang="fr-FR" dirty="0" smtClean="0"/>
                        <a:t>2008</a:t>
                      </a:r>
                      <a:endParaRPr lang="fr-FR" dirty="0"/>
                    </a:p>
                  </a:txBody>
                  <a:tcPr/>
                </a:tc>
                <a:tc>
                  <a:txBody>
                    <a:bodyPr/>
                    <a:lstStyle/>
                    <a:p>
                      <a:pPr algn="ctr"/>
                      <a:r>
                        <a:rPr lang="fr-FR" dirty="0" smtClean="0"/>
                        <a:t>2009</a:t>
                      </a:r>
                      <a:endParaRPr lang="fr-FR" dirty="0"/>
                    </a:p>
                  </a:txBody>
                  <a:tcPr/>
                </a:tc>
                <a:tc>
                  <a:txBody>
                    <a:bodyPr/>
                    <a:lstStyle/>
                    <a:p>
                      <a:pPr algn="ctr"/>
                      <a:r>
                        <a:rPr lang="fr-FR" dirty="0" smtClean="0"/>
                        <a:t>2010</a:t>
                      </a:r>
                      <a:endParaRPr lang="fr-FR" dirty="0"/>
                    </a:p>
                  </a:txBody>
                  <a:tcPr/>
                </a:tc>
                <a:tc>
                  <a:txBody>
                    <a:bodyPr/>
                    <a:lstStyle/>
                    <a:p>
                      <a:pPr algn="ctr"/>
                      <a:r>
                        <a:rPr lang="fr-FR" dirty="0" smtClean="0"/>
                        <a:t>2011</a:t>
                      </a:r>
                      <a:endParaRPr lang="fr-FR" dirty="0"/>
                    </a:p>
                  </a:txBody>
                  <a:tcPr/>
                </a:tc>
              </a:tr>
              <a:tr h="612410">
                <a:tc>
                  <a:txBody>
                    <a:bodyPr/>
                    <a:lstStyle/>
                    <a:p>
                      <a:r>
                        <a:rPr lang="fr-FR" b="1" dirty="0" smtClean="0">
                          <a:solidFill>
                            <a:schemeClr val="tx1"/>
                          </a:solidFill>
                        </a:rPr>
                        <a:t>RFF</a:t>
                      </a:r>
                      <a:endParaRPr lang="fr-FR" b="1" dirty="0">
                        <a:solidFill>
                          <a:schemeClr val="tx1"/>
                        </a:solidFill>
                      </a:endParaRPr>
                    </a:p>
                  </a:txBody>
                  <a:tcPr/>
                </a:tc>
                <a:tc>
                  <a:txBody>
                    <a:bodyPr/>
                    <a:lstStyle/>
                    <a:p>
                      <a:pPr algn="ctr"/>
                      <a:r>
                        <a:rPr lang="fr-FR" dirty="0" smtClean="0">
                          <a:solidFill>
                            <a:schemeClr val="tx1"/>
                          </a:solidFill>
                        </a:rPr>
                        <a:t>9 104 705</a:t>
                      </a:r>
                      <a:endParaRPr lang="fr-FR" dirty="0">
                        <a:solidFill>
                          <a:schemeClr val="tx1"/>
                        </a:solidFill>
                      </a:endParaRPr>
                    </a:p>
                  </a:txBody>
                  <a:tcPr/>
                </a:tc>
                <a:tc>
                  <a:txBody>
                    <a:bodyPr/>
                    <a:lstStyle/>
                    <a:p>
                      <a:pPr algn="ctr"/>
                      <a:r>
                        <a:rPr lang="fr-FR" dirty="0" smtClean="0">
                          <a:solidFill>
                            <a:schemeClr val="tx1"/>
                          </a:solidFill>
                        </a:rPr>
                        <a:t>9 180 153</a:t>
                      </a:r>
                      <a:endParaRPr lang="fr-FR" dirty="0">
                        <a:solidFill>
                          <a:schemeClr val="tx1"/>
                        </a:solidFill>
                      </a:endParaRPr>
                    </a:p>
                  </a:txBody>
                  <a:tcPr/>
                </a:tc>
                <a:tc>
                  <a:txBody>
                    <a:bodyPr/>
                    <a:lstStyle/>
                    <a:p>
                      <a:pPr algn="ctr"/>
                      <a:r>
                        <a:rPr lang="fr-FR" dirty="0" smtClean="0">
                          <a:solidFill>
                            <a:schemeClr val="tx1"/>
                          </a:solidFill>
                        </a:rPr>
                        <a:t>9 190 796</a:t>
                      </a:r>
                      <a:endParaRPr lang="fr-FR" dirty="0">
                        <a:solidFill>
                          <a:schemeClr val="tx1"/>
                        </a:solidFill>
                      </a:endParaRPr>
                    </a:p>
                  </a:txBody>
                  <a:tcPr/>
                </a:tc>
                <a:tc>
                  <a:txBody>
                    <a:bodyPr/>
                    <a:lstStyle/>
                    <a:p>
                      <a:pPr algn="ctr"/>
                      <a:r>
                        <a:rPr lang="fr-FR" dirty="0" smtClean="0">
                          <a:solidFill>
                            <a:schemeClr val="tx1"/>
                          </a:solidFill>
                        </a:rPr>
                        <a:t>9 646 400</a:t>
                      </a:r>
                      <a:endParaRPr lang="fr-FR" dirty="0">
                        <a:solidFill>
                          <a:schemeClr val="tx1"/>
                        </a:solidFill>
                      </a:endParaRPr>
                    </a:p>
                  </a:txBody>
                  <a:tcPr/>
                </a:tc>
                <a:tc>
                  <a:txBody>
                    <a:bodyPr/>
                    <a:lstStyle/>
                    <a:p>
                      <a:pPr algn="ctr"/>
                      <a:r>
                        <a:rPr lang="fr-FR" sz="1600" dirty="0" smtClean="0">
                          <a:solidFill>
                            <a:schemeClr val="tx1"/>
                          </a:solidFill>
                        </a:rPr>
                        <a:t>10</a:t>
                      </a:r>
                      <a:r>
                        <a:rPr lang="fr-FR" sz="1600" baseline="0" dirty="0" smtClean="0">
                          <a:solidFill>
                            <a:schemeClr val="tx1"/>
                          </a:solidFill>
                        </a:rPr>
                        <a:t> 103 584</a:t>
                      </a:r>
                      <a:endParaRPr lang="fr-FR" sz="1600" dirty="0">
                        <a:solidFill>
                          <a:schemeClr val="tx1"/>
                        </a:solidFill>
                      </a:endParaRPr>
                    </a:p>
                  </a:txBody>
                  <a:tcPr/>
                </a:tc>
                <a:tc>
                  <a:txBody>
                    <a:bodyPr/>
                    <a:lstStyle/>
                    <a:p>
                      <a:pPr algn="ctr"/>
                      <a:r>
                        <a:rPr lang="fr-FR" sz="1600" dirty="0" smtClean="0">
                          <a:solidFill>
                            <a:schemeClr val="tx1"/>
                          </a:solidFill>
                        </a:rPr>
                        <a:t>10 239 209</a:t>
                      </a:r>
                      <a:endParaRPr lang="fr-FR" sz="1600" dirty="0">
                        <a:solidFill>
                          <a:schemeClr val="tx1"/>
                        </a:solidFill>
                      </a:endParaRPr>
                    </a:p>
                  </a:txBody>
                  <a:tcPr/>
                </a:tc>
              </a:tr>
              <a:tr h="612410">
                <a:tc>
                  <a:txBody>
                    <a:bodyPr/>
                    <a:lstStyle/>
                    <a:p>
                      <a:r>
                        <a:rPr lang="fr-FR" b="1" dirty="0" smtClean="0">
                          <a:solidFill>
                            <a:schemeClr val="tx1"/>
                          </a:solidFill>
                        </a:rPr>
                        <a:t>DRF</a:t>
                      </a:r>
                      <a:endParaRPr lang="fr-FR" b="1" dirty="0">
                        <a:solidFill>
                          <a:schemeClr val="tx1"/>
                        </a:solidFill>
                      </a:endParaRPr>
                    </a:p>
                  </a:txBody>
                  <a:tcPr/>
                </a:tc>
                <a:tc>
                  <a:txBody>
                    <a:bodyPr/>
                    <a:lstStyle/>
                    <a:p>
                      <a:pPr algn="ctr"/>
                      <a:r>
                        <a:rPr lang="fr-FR" dirty="0" smtClean="0">
                          <a:solidFill>
                            <a:schemeClr val="tx1"/>
                          </a:solidFill>
                        </a:rPr>
                        <a:t>8 016 040</a:t>
                      </a:r>
                      <a:endParaRPr lang="fr-FR" dirty="0">
                        <a:solidFill>
                          <a:schemeClr val="tx1"/>
                        </a:solidFill>
                      </a:endParaRPr>
                    </a:p>
                  </a:txBody>
                  <a:tcPr/>
                </a:tc>
                <a:tc>
                  <a:txBody>
                    <a:bodyPr/>
                    <a:lstStyle/>
                    <a:p>
                      <a:pPr algn="ctr"/>
                      <a:r>
                        <a:rPr lang="fr-FR" dirty="0" smtClean="0">
                          <a:solidFill>
                            <a:schemeClr val="tx1"/>
                          </a:solidFill>
                        </a:rPr>
                        <a:t>9 081669</a:t>
                      </a:r>
                      <a:endParaRPr lang="fr-FR" dirty="0">
                        <a:solidFill>
                          <a:schemeClr val="tx1"/>
                        </a:solidFill>
                      </a:endParaRPr>
                    </a:p>
                  </a:txBody>
                  <a:tcPr/>
                </a:tc>
                <a:tc>
                  <a:txBody>
                    <a:bodyPr/>
                    <a:lstStyle/>
                    <a:p>
                      <a:pPr algn="ctr"/>
                      <a:r>
                        <a:rPr lang="fr-FR" dirty="0" smtClean="0">
                          <a:solidFill>
                            <a:schemeClr val="tx1"/>
                          </a:solidFill>
                        </a:rPr>
                        <a:t>9 170 916</a:t>
                      </a:r>
                      <a:endParaRPr lang="fr-FR" dirty="0">
                        <a:solidFill>
                          <a:schemeClr val="tx1"/>
                        </a:solidFill>
                      </a:endParaRPr>
                    </a:p>
                  </a:txBody>
                  <a:tcPr/>
                </a:tc>
                <a:tc>
                  <a:txBody>
                    <a:bodyPr/>
                    <a:lstStyle/>
                    <a:p>
                      <a:pPr algn="ctr"/>
                      <a:r>
                        <a:rPr lang="fr-FR" dirty="0" smtClean="0">
                          <a:solidFill>
                            <a:schemeClr val="tx1"/>
                          </a:solidFill>
                        </a:rPr>
                        <a:t>8</a:t>
                      </a:r>
                      <a:r>
                        <a:rPr lang="fr-FR" baseline="0" dirty="0" smtClean="0">
                          <a:solidFill>
                            <a:schemeClr val="tx1"/>
                          </a:solidFill>
                        </a:rPr>
                        <a:t> 986 982</a:t>
                      </a:r>
                      <a:endParaRPr lang="fr-FR" dirty="0">
                        <a:solidFill>
                          <a:schemeClr val="tx1"/>
                        </a:solidFill>
                      </a:endParaRPr>
                    </a:p>
                  </a:txBody>
                  <a:tcPr/>
                </a:tc>
                <a:tc>
                  <a:txBody>
                    <a:bodyPr/>
                    <a:lstStyle/>
                    <a:p>
                      <a:pPr algn="ctr"/>
                      <a:r>
                        <a:rPr lang="fr-FR" dirty="0" smtClean="0">
                          <a:solidFill>
                            <a:schemeClr val="tx1"/>
                          </a:solidFill>
                        </a:rPr>
                        <a:t>8</a:t>
                      </a:r>
                      <a:r>
                        <a:rPr lang="fr-FR" baseline="0" dirty="0" smtClean="0">
                          <a:solidFill>
                            <a:schemeClr val="tx1"/>
                          </a:solidFill>
                        </a:rPr>
                        <a:t> 976 404</a:t>
                      </a:r>
                      <a:endParaRPr lang="fr-FR" dirty="0">
                        <a:solidFill>
                          <a:schemeClr val="tx1"/>
                        </a:solidFill>
                      </a:endParaRPr>
                    </a:p>
                  </a:txBody>
                  <a:tcPr/>
                </a:tc>
                <a:tc>
                  <a:txBody>
                    <a:bodyPr/>
                    <a:lstStyle/>
                    <a:p>
                      <a:pPr algn="ctr"/>
                      <a:r>
                        <a:rPr lang="fr-FR" dirty="0" smtClean="0">
                          <a:solidFill>
                            <a:schemeClr val="tx1"/>
                          </a:solidFill>
                        </a:rPr>
                        <a:t>9 567 496</a:t>
                      </a:r>
                      <a:endParaRPr lang="fr-FR" dirty="0">
                        <a:solidFill>
                          <a:schemeClr val="tx1"/>
                        </a:solidFill>
                      </a:endParaRPr>
                    </a:p>
                  </a:txBody>
                  <a:tcPr/>
                </a:tc>
              </a:tr>
              <a:tr h="669136">
                <a:tc>
                  <a:txBody>
                    <a:bodyPr/>
                    <a:lstStyle/>
                    <a:p>
                      <a:r>
                        <a:rPr lang="fr-FR" b="1" dirty="0" smtClean="0">
                          <a:solidFill>
                            <a:srgbClr val="FF0000"/>
                          </a:solidFill>
                        </a:rPr>
                        <a:t>Epargne brute</a:t>
                      </a:r>
                      <a:endParaRPr lang="fr-FR" b="1" dirty="0">
                        <a:solidFill>
                          <a:srgbClr val="FF0000"/>
                        </a:solidFill>
                      </a:endParaRPr>
                    </a:p>
                  </a:txBody>
                  <a:tcPr/>
                </a:tc>
                <a:tc>
                  <a:txBody>
                    <a:bodyPr/>
                    <a:lstStyle/>
                    <a:p>
                      <a:pPr algn="ctr"/>
                      <a:r>
                        <a:rPr lang="fr-FR" dirty="0" smtClean="0">
                          <a:solidFill>
                            <a:srgbClr val="FF0000"/>
                          </a:solidFill>
                        </a:rPr>
                        <a:t>1 088 665</a:t>
                      </a:r>
                      <a:endParaRPr lang="fr-FR" dirty="0">
                        <a:solidFill>
                          <a:srgbClr val="FF0000"/>
                        </a:solidFill>
                      </a:endParaRPr>
                    </a:p>
                  </a:txBody>
                  <a:tcPr/>
                </a:tc>
                <a:tc>
                  <a:txBody>
                    <a:bodyPr/>
                    <a:lstStyle/>
                    <a:p>
                      <a:pPr algn="ctr"/>
                      <a:r>
                        <a:rPr lang="fr-FR" dirty="0" smtClean="0">
                          <a:solidFill>
                            <a:srgbClr val="FF0000"/>
                          </a:solidFill>
                        </a:rPr>
                        <a:t>98 484</a:t>
                      </a:r>
                      <a:endParaRPr lang="fr-FR" dirty="0">
                        <a:solidFill>
                          <a:srgbClr val="FF0000"/>
                        </a:solidFill>
                      </a:endParaRPr>
                    </a:p>
                  </a:txBody>
                  <a:tcPr/>
                </a:tc>
                <a:tc>
                  <a:txBody>
                    <a:bodyPr/>
                    <a:lstStyle/>
                    <a:p>
                      <a:pPr algn="ctr"/>
                      <a:r>
                        <a:rPr lang="fr-FR" dirty="0" smtClean="0">
                          <a:solidFill>
                            <a:srgbClr val="FF0000"/>
                          </a:solidFill>
                        </a:rPr>
                        <a:t>19 880</a:t>
                      </a:r>
                      <a:endParaRPr lang="fr-FR" dirty="0">
                        <a:solidFill>
                          <a:srgbClr val="FF0000"/>
                        </a:solidFill>
                      </a:endParaRPr>
                    </a:p>
                  </a:txBody>
                  <a:tcPr/>
                </a:tc>
                <a:tc>
                  <a:txBody>
                    <a:bodyPr/>
                    <a:lstStyle/>
                    <a:p>
                      <a:pPr algn="ctr"/>
                      <a:r>
                        <a:rPr lang="fr-FR" dirty="0" smtClean="0">
                          <a:solidFill>
                            <a:srgbClr val="FF0000"/>
                          </a:solidFill>
                        </a:rPr>
                        <a:t>659 419</a:t>
                      </a:r>
                      <a:endParaRPr lang="fr-FR" dirty="0">
                        <a:solidFill>
                          <a:srgbClr val="FF0000"/>
                        </a:solidFill>
                      </a:endParaRPr>
                    </a:p>
                  </a:txBody>
                  <a:tcPr/>
                </a:tc>
                <a:tc>
                  <a:txBody>
                    <a:bodyPr/>
                    <a:lstStyle/>
                    <a:p>
                      <a:pPr algn="ctr"/>
                      <a:r>
                        <a:rPr lang="fr-FR" dirty="0" smtClean="0">
                          <a:solidFill>
                            <a:srgbClr val="FF0000"/>
                          </a:solidFill>
                        </a:rPr>
                        <a:t>1 123 360</a:t>
                      </a:r>
                      <a:endParaRPr lang="fr-FR" dirty="0">
                        <a:solidFill>
                          <a:srgbClr val="FF0000"/>
                        </a:solidFill>
                      </a:endParaRPr>
                    </a:p>
                  </a:txBody>
                  <a:tcPr/>
                </a:tc>
                <a:tc>
                  <a:txBody>
                    <a:bodyPr/>
                    <a:lstStyle/>
                    <a:p>
                      <a:pPr algn="ctr"/>
                      <a:r>
                        <a:rPr lang="fr-FR" dirty="0" smtClean="0">
                          <a:solidFill>
                            <a:srgbClr val="FF0000"/>
                          </a:solidFill>
                        </a:rPr>
                        <a:t>671 713</a:t>
                      </a:r>
                      <a:endParaRPr lang="fr-FR" dirty="0">
                        <a:solidFill>
                          <a:srgbClr val="FF0000"/>
                        </a:solidFill>
                      </a:endParaRPr>
                    </a:p>
                  </a:txBody>
                  <a:tcPr/>
                </a:tc>
              </a:tr>
              <a:tr h="612410">
                <a:tc>
                  <a:txBody>
                    <a:bodyPr/>
                    <a:lstStyle/>
                    <a:p>
                      <a:r>
                        <a:rPr lang="fr-FR" b="1" dirty="0" smtClean="0">
                          <a:solidFill>
                            <a:schemeClr val="tx1"/>
                          </a:solidFill>
                        </a:rPr>
                        <a:t>RRI</a:t>
                      </a:r>
                      <a:endParaRPr lang="fr-FR" b="1" dirty="0">
                        <a:solidFill>
                          <a:schemeClr val="tx1"/>
                        </a:solidFill>
                      </a:endParaRPr>
                    </a:p>
                  </a:txBody>
                  <a:tcPr/>
                </a:tc>
                <a:tc>
                  <a:txBody>
                    <a:bodyPr/>
                    <a:lstStyle/>
                    <a:p>
                      <a:pPr algn="ctr"/>
                      <a:r>
                        <a:rPr lang="fr-FR" dirty="0" smtClean="0">
                          <a:solidFill>
                            <a:schemeClr val="tx1"/>
                          </a:solidFill>
                        </a:rPr>
                        <a:t>2 138 327</a:t>
                      </a:r>
                      <a:endParaRPr lang="fr-FR" dirty="0">
                        <a:solidFill>
                          <a:schemeClr val="tx1"/>
                        </a:solidFill>
                      </a:endParaRPr>
                    </a:p>
                  </a:txBody>
                  <a:tcPr/>
                </a:tc>
                <a:tc>
                  <a:txBody>
                    <a:bodyPr/>
                    <a:lstStyle/>
                    <a:p>
                      <a:pPr algn="ctr"/>
                      <a:r>
                        <a:rPr lang="fr-FR" dirty="0" smtClean="0">
                          <a:solidFill>
                            <a:schemeClr val="tx1"/>
                          </a:solidFill>
                        </a:rPr>
                        <a:t>1 599 213</a:t>
                      </a:r>
                      <a:endParaRPr lang="fr-FR" dirty="0">
                        <a:solidFill>
                          <a:schemeClr val="tx1"/>
                        </a:solidFill>
                      </a:endParaRPr>
                    </a:p>
                  </a:txBody>
                  <a:tcPr/>
                </a:tc>
                <a:tc>
                  <a:txBody>
                    <a:bodyPr/>
                    <a:lstStyle/>
                    <a:p>
                      <a:pPr algn="ctr"/>
                      <a:r>
                        <a:rPr lang="fr-FR" dirty="0" smtClean="0">
                          <a:solidFill>
                            <a:schemeClr val="tx1"/>
                          </a:solidFill>
                        </a:rPr>
                        <a:t>1 596 975</a:t>
                      </a:r>
                      <a:endParaRPr lang="fr-FR" dirty="0">
                        <a:solidFill>
                          <a:schemeClr val="tx1"/>
                        </a:solidFill>
                      </a:endParaRPr>
                    </a:p>
                  </a:txBody>
                  <a:tcPr/>
                </a:tc>
                <a:tc>
                  <a:txBody>
                    <a:bodyPr/>
                    <a:lstStyle/>
                    <a:p>
                      <a:pPr algn="ctr"/>
                      <a:r>
                        <a:rPr lang="fr-FR" dirty="0" smtClean="0">
                          <a:solidFill>
                            <a:schemeClr val="tx1"/>
                          </a:solidFill>
                        </a:rPr>
                        <a:t>926 061</a:t>
                      </a:r>
                      <a:endParaRPr lang="fr-FR" dirty="0">
                        <a:solidFill>
                          <a:schemeClr val="tx1"/>
                        </a:solidFill>
                      </a:endParaRPr>
                    </a:p>
                  </a:txBody>
                  <a:tcPr/>
                </a:tc>
                <a:tc>
                  <a:txBody>
                    <a:bodyPr/>
                    <a:lstStyle/>
                    <a:p>
                      <a:pPr algn="ctr"/>
                      <a:r>
                        <a:rPr lang="fr-FR" dirty="0" smtClean="0">
                          <a:solidFill>
                            <a:schemeClr val="tx1"/>
                          </a:solidFill>
                        </a:rPr>
                        <a:t>1 045 157</a:t>
                      </a:r>
                      <a:endParaRPr lang="fr-FR" dirty="0">
                        <a:solidFill>
                          <a:schemeClr val="tx1"/>
                        </a:solidFill>
                      </a:endParaRPr>
                    </a:p>
                  </a:txBody>
                  <a:tcPr/>
                </a:tc>
                <a:tc>
                  <a:txBody>
                    <a:bodyPr/>
                    <a:lstStyle/>
                    <a:p>
                      <a:pPr algn="ctr"/>
                      <a:r>
                        <a:rPr lang="fr-FR" dirty="0" smtClean="0">
                          <a:solidFill>
                            <a:schemeClr val="tx1"/>
                          </a:solidFill>
                        </a:rPr>
                        <a:t>3 812 000</a:t>
                      </a:r>
                      <a:endParaRPr lang="fr-FR" dirty="0">
                        <a:solidFill>
                          <a:schemeClr val="tx1"/>
                        </a:solidFill>
                      </a:endParaRPr>
                    </a:p>
                  </a:txBody>
                  <a:tcPr/>
                </a:tc>
              </a:tr>
              <a:tr h="697419">
                <a:tc>
                  <a:txBody>
                    <a:bodyPr/>
                    <a:lstStyle/>
                    <a:p>
                      <a:r>
                        <a:rPr lang="fr-FR" b="1" dirty="0" smtClean="0">
                          <a:solidFill>
                            <a:schemeClr val="tx1"/>
                          </a:solidFill>
                        </a:rPr>
                        <a:t>DRI</a:t>
                      </a:r>
                      <a:endParaRPr lang="fr-FR" b="1" dirty="0">
                        <a:solidFill>
                          <a:schemeClr val="tx1"/>
                        </a:solidFill>
                      </a:endParaRPr>
                    </a:p>
                  </a:txBody>
                  <a:tcPr/>
                </a:tc>
                <a:tc>
                  <a:txBody>
                    <a:bodyPr/>
                    <a:lstStyle/>
                    <a:p>
                      <a:pPr algn="ctr"/>
                      <a:r>
                        <a:rPr lang="fr-FR" dirty="0" smtClean="0">
                          <a:solidFill>
                            <a:schemeClr val="tx1"/>
                          </a:solidFill>
                        </a:rPr>
                        <a:t>2 818 769 </a:t>
                      </a:r>
                      <a:endParaRPr lang="fr-FR" dirty="0">
                        <a:solidFill>
                          <a:schemeClr val="tx1"/>
                        </a:solidFill>
                      </a:endParaRPr>
                    </a:p>
                  </a:txBody>
                  <a:tcPr/>
                </a:tc>
                <a:tc>
                  <a:txBody>
                    <a:bodyPr/>
                    <a:lstStyle/>
                    <a:p>
                      <a:pPr algn="ctr"/>
                      <a:r>
                        <a:rPr lang="fr-FR" dirty="0" smtClean="0">
                          <a:solidFill>
                            <a:schemeClr val="tx1"/>
                          </a:solidFill>
                        </a:rPr>
                        <a:t>1 923 742</a:t>
                      </a:r>
                      <a:endParaRPr lang="fr-FR" dirty="0">
                        <a:solidFill>
                          <a:schemeClr val="tx1"/>
                        </a:solidFill>
                      </a:endParaRPr>
                    </a:p>
                  </a:txBody>
                  <a:tcPr/>
                </a:tc>
                <a:tc>
                  <a:txBody>
                    <a:bodyPr/>
                    <a:lstStyle/>
                    <a:p>
                      <a:pPr algn="ctr"/>
                      <a:r>
                        <a:rPr lang="fr-FR" dirty="0" smtClean="0">
                          <a:solidFill>
                            <a:schemeClr val="tx1"/>
                          </a:solidFill>
                        </a:rPr>
                        <a:t>1 820 395 </a:t>
                      </a:r>
                      <a:endParaRPr lang="fr-FR" dirty="0">
                        <a:solidFill>
                          <a:schemeClr val="tx1"/>
                        </a:solidFill>
                      </a:endParaRPr>
                    </a:p>
                  </a:txBody>
                  <a:tcPr/>
                </a:tc>
                <a:tc>
                  <a:txBody>
                    <a:bodyPr/>
                    <a:lstStyle/>
                    <a:p>
                      <a:pPr algn="ctr"/>
                      <a:r>
                        <a:rPr lang="fr-FR" dirty="0" smtClean="0">
                          <a:solidFill>
                            <a:schemeClr val="tx1"/>
                          </a:solidFill>
                        </a:rPr>
                        <a:t>1 723 979</a:t>
                      </a:r>
                      <a:endParaRPr lang="fr-FR" dirty="0">
                        <a:solidFill>
                          <a:schemeClr val="tx1"/>
                        </a:solidFill>
                      </a:endParaRPr>
                    </a:p>
                  </a:txBody>
                  <a:tcPr/>
                </a:tc>
                <a:tc>
                  <a:txBody>
                    <a:bodyPr/>
                    <a:lstStyle/>
                    <a:p>
                      <a:pPr algn="ctr"/>
                      <a:r>
                        <a:rPr lang="fr-FR" dirty="0" smtClean="0">
                          <a:solidFill>
                            <a:schemeClr val="tx1"/>
                          </a:solidFill>
                        </a:rPr>
                        <a:t>1 850 046</a:t>
                      </a:r>
                      <a:endParaRPr lang="fr-FR" dirty="0">
                        <a:solidFill>
                          <a:schemeClr val="tx1"/>
                        </a:solidFill>
                      </a:endParaRPr>
                    </a:p>
                  </a:txBody>
                  <a:tcPr/>
                </a:tc>
                <a:tc>
                  <a:txBody>
                    <a:bodyPr/>
                    <a:lstStyle/>
                    <a:p>
                      <a:pPr algn="ctr"/>
                      <a:r>
                        <a:rPr lang="fr-FR" dirty="0" smtClean="0">
                          <a:solidFill>
                            <a:schemeClr val="tx1"/>
                          </a:solidFill>
                        </a:rPr>
                        <a:t>4 344 770</a:t>
                      </a:r>
                      <a:endParaRPr lang="fr-FR" dirty="0">
                        <a:solidFill>
                          <a:schemeClr val="tx1"/>
                        </a:solidFill>
                      </a:endParaRPr>
                    </a:p>
                  </a:txBody>
                  <a:tcPr/>
                </a:tc>
              </a:tr>
              <a:tr h="669136">
                <a:tc>
                  <a:txBody>
                    <a:bodyPr/>
                    <a:lstStyle/>
                    <a:p>
                      <a:r>
                        <a:rPr lang="fr-FR" b="1" dirty="0" smtClean="0">
                          <a:solidFill>
                            <a:srgbClr val="FF0000"/>
                          </a:solidFill>
                        </a:rPr>
                        <a:t>Annuité</a:t>
                      </a:r>
                      <a:endParaRPr lang="fr-FR" b="1" dirty="0">
                        <a:solidFill>
                          <a:srgbClr val="FF0000"/>
                        </a:solidFill>
                      </a:endParaRPr>
                    </a:p>
                  </a:txBody>
                  <a:tcPr/>
                </a:tc>
                <a:tc>
                  <a:txBody>
                    <a:bodyPr/>
                    <a:lstStyle/>
                    <a:p>
                      <a:pPr algn="ctr"/>
                      <a:r>
                        <a:rPr lang="fr-FR" dirty="0" smtClean="0">
                          <a:solidFill>
                            <a:schemeClr val="tx1"/>
                          </a:solidFill>
                        </a:rPr>
                        <a:t>890</a:t>
                      </a:r>
                      <a:r>
                        <a:rPr lang="fr-FR" baseline="0" dirty="0" smtClean="0">
                          <a:solidFill>
                            <a:schemeClr val="tx1"/>
                          </a:solidFill>
                        </a:rPr>
                        <a:t> 000</a:t>
                      </a:r>
                      <a:endParaRPr lang="fr-FR" dirty="0">
                        <a:solidFill>
                          <a:schemeClr val="tx1"/>
                        </a:solidFill>
                      </a:endParaRPr>
                    </a:p>
                  </a:txBody>
                  <a:tcPr/>
                </a:tc>
                <a:tc>
                  <a:txBody>
                    <a:bodyPr/>
                    <a:lstStyle/>
                    <a:p>
                      <a:pPr algn="ctr"/>
                      <a:r>
                        <a:rPr lang="fr-FR" dirty="0" smtClean="0">
                          <a:solidFill>
                            <a:schemeClr val="tx1"/>
                          </a:solidFill>
                        </a:rPr>
                        <a:t>960</a:t>
                      </a:r>
                      <a:r>
                        <a:rPr lang="fr-FR" baseline="0" dirty="0" smtClean="0">
                          <a:solidFill>
                            <a:schemeClr val="tx1"/>
                          </a:solidFill>
                        </a:rPr>
                        <a:t> 000</a:t>
                      </a:r>
                      <a:endParaRPr lang="fr-FR" dirty="0">
                        <a:solidFill>
                          <a:schemeClr val="tx1"/>
                        </a:solidFill>
                      </a:endParaRPr>
                    </a:p>
                  </a:txBody>
                  <a:tcPr/>
                </a:tc>
                <a:tc>
                  <a:txBody>
                    <a:bodyPr/>
                    <a:lstStyle/>
                    <a:p>
                      <a:pPr algn="ctr"/>
                      <a:r>
                        <a:rPr lang="fr-FR" dirty="0" smtClean="0">
                          <a:solidFill>
                            <a:schemeClr val="tx1"/>
                          </a:solidFill>
                        </a:rPr>
                        <a:t>1</a:t>
                      </a:r>
                      <a:r>
                        <a:rPr lang="fr-FR" baseline="0" dirty="0" smtClean="0">
                          <a:solidFill>
                            <a:schemeClr val="tx1"/>
                          </a:solidFill>
                        </a:rPr>
                        <a:t> 008 000</a:t>
                      </a:r>
                      <a:endParaRPr lang="fr-FR" dirty="0">
                        <a:solidFill>
                          <a:schemeClr val="tx1"/>
                        </a:solidFill>
                      </a:endParaRPr>
                    </a:p>
                  </a:txBody>
                  <a:tcPr/>
                </a:tc>
                <a:tc>
                  <a:txBody>
                    <a:bodyPr/>
                    <a:lstStyle/>
                    <a:p>
                      <a:pPr algn="ctr"/>
                      <a:r>
                        <a:rPr lang="fr-FR" dirty="0" smtClean="0">
                          <a:solidFill>
                            <a:schemeClr val="tx1"/>
                          </a:solidFill>
                        </a:rPr>
                        <a:t>1</a:t>
                      </a:r>
                      <a:r>
                        <a:rPr lang="fr-FR" baseline="0" dirty="0" smtClean="0">
                          <a:solidFill>
                            <a:schemeClr val="tx1"/>
                          </a:solidFill>
                        </a:rPr>
                        <a:t> 065 000</a:t>
                      </a:r>
                      <a:endParaRPr lang="fr-FR" dirty="0">
                        <a:solidFill>
                          <a:schemeClr val="tx1"/>
                        </a:solidFill>
                      </a:endParaRPr>
                    </a:p>
                  </a:txBody>
                  <a:tcPr/>
                </a:tc>
                <a:tc>
                  <a:txBody>
                    <a:bodyPr/>
                    <a:lstStyle/>
                    <a:p>
                      <a:pPr algn="ctr"/>
                      <a:r>
                        <a:rPr lang="fr-FR" dirty="0" smtClean="0">
                          <a:solidFill>
                            <a:schemeClr val="tx1"/>
                          </a:solidFill>
                        </a:rPr>
                        <a:t>1</a:t>
                      </a:r>
                      <a:r>
                        <a:rPr lang="fr-FR" baseline="0" dirty="0" smtClean="0">
                          <a:solidFill>
                            <a:schemeClr val="tx1"/>
                          </a:solidFill>
                        </a:rPr>
                        <a:t> 028 000</a:t>
                      </a:r>
                      <a:endParaRPr lang="fr-FR" dirty="0">
                        <a:solidFill>
                          <a:schemeClr val="tx1"/>
                        </a:solidFill>
                      </a:endParaRPr>
                    </a:p>
                  </a:txBody>
                  <a:tcPr/>
                </a:tc>
                <a:tc>
                  <a:txBody>
                    <a:bodyPr/>
                    <a:lstStyle/>
                    <a:p>
                      <a:pPr algn="ctr"/>
                      <a:r>
                        <a:rPr lang="fr-FR" dirty="0" smtClean="0">
                          <a:solidFill>
                            <a:schemeClr val="tx1"/>
                          </a:solidFill>
                        </a:rPr>
                        <a:t>1</a:t>
                      </a:r>
                      <a:r>
                        <a:rPr lang="fr-FR" baseline="0" dirty="0" smtClean="0">
                          <a:solidFill>
                            <a:schemeClr val="tx1"/>
                          </a:solidFill>
                        </a:rPr>
                        <a:t> 011 585</a:t>
                      </a:r>
                      <a:endParaRPr lang="fr-FR" dirty="0">
                        <a:solidFill>
                          <a:schemeClr val="tx1"/>
                        </a:solidFill>
                      </a:endParaRPr>
                    </a:p>
                  </a:txBody>
                  <a:tcPr/>
                </a:tc>
              </a:tr>
              <a:tr h="612410">
                <a:tc>
                  <a:txBody>
                    <a:bodyPr/>
                    <a:lstStyle/>
                    <a:p>
                      <a:r>
                        <a:rPr lang="fr-FR" b="1" dirty="0" smtClean="0">
                          <a:solidFill>
                            <a:srgbClr val="FF0000"/>
                          </a:solidFill>
                        </a:rPr>
                        <a:t>Epargne</a:t>
                      </a:r>
                      <a:r>
                        <a:rPr lang="fr-FR" b="1" baseline="0" dirty="0" smtClean="0">
                          <a:solidFill>
                            <a:srgbClr val="FF0000"/>
                          </a:solidFill>
                        </a:rPr>
                        <a:t> </a:t>
                      </a:r>
                    </a:p>
                    <a:p>
                      <a:r>
                        <a:rPr lang="fr-FR" b="1" baseline="0" dirty="0" smtClean="0">
                          <a:solidFill>
                            <a:srgbClr val="FF0000"/>
                          </a:solidFill>
                        </a:rPr>
                        <a:t>nette </a:t>
                      </a:r>
                      <a:endParaRPr lang="fr-FR" b="1" dirty="0">
                        <a:solidFill>
                          <a:srgbClr val="FF0000"/>
                        </a:solidFill>
                      </a:endParaRPr>
                    </a:p>
                  </a:txBody>
                  <a:tcPr/>
                </a:tc>
                <a:tc>
                  <a:txBody>
                    <a:bodyPr/>
                    <a:lstStyle/>
                    <a:p>
                      <a:pPr algn="ctr"/>
                      <a:r>
                        <a:rPr lang="fr-FR" sz="1600" dirty="0" smtClean="0">
                          <a:solidFill>
                            <a:srgbClr val="FF0000"/>
                          </a:solidFill>
                        </a:rPr>
                        <a:t>166</a:t>
                      </a:r>
                      <a:r>
                        <a:rPr lang="fr-FR" sz="1600" baseline="0" dirty="0" smtClean="0">
                          <a:solidFill>
                            <a:srgbClr val="FF0000"/>
                          </a:solidFill>
                        </a:rPr>
                        <a:t> 768</a:t>
                      </a:r>
                      <a:endParaRPr lang="fr-FR" sz="1600" dirty="0">
                        <a:solidFill>
                          <a:srgbClr val="FF0000"/>
                        </a:solidFill>
                      </a:endParaRPr>
                    </a:p>
                  </a:txBody>
                  <a:tcPr/>
                </a:tc>
                <a:tc>
                  <a:txBody>
                    <a:bodyPr/>
                    <a:lstStyle/>
                    <a:p>
                      <a:pPr algn="ctr"/>
                      <a:r>
                        <a:rPr lang="fr-FR" sz="1600" dirty="0" smtClean="0">
                          <a:solidFill>
                            <a:srgbClr val="FF0000"/>
                          </a:solidFill>
                        </a:rPr>
                        <a:t>- </a:t>
                      </a:r>
                      <a:r>
                        <a:rPr lang="fr-FR" sz="1600" baseline="0" dirty="0" smtClean="0">
                          <a:solidFill>
                            <a:srgbClr val="FF0000"/>
                          </a:solidFill>
                        </a:rPr>
                        <a:t> </a:t>
                      </a:r>
                      <a:r>
                        <a:rPr lang="fr-FR" sz="1600" dirty="0" smtClean="0">
                          <a:solidFill>
                            <a:srgbClr val="FF0000"/>
                          </a:solidFill>
                        </a:rPr>
                        <a:t>861</a:t>
                      </a:r>
                      <a:r>
                        <a:rPr lang="fr-FR" sz="1600" baseline="0" dirty="0" smtClean="0">
                          <a:solidFill>
                            <a:srgbClr val="FF0000"/>
                          </a:solidFill>
                        </a:rPr>
                        <a:t> 690</a:t>
                      </a:r>
                      <a:endParaRPr lang="fr-FR" sz="1600" dirty="0">
                        <a:solidFill>
                          <a:srgbClr val="FF0000"/>
                        </a:solidFill>
                      </a:endParaRPr>
                    </a:p>
                  </a:txBody>
                  <a:tcPr/>
                </a:tc>
                <a:tc>
                  <a:txBody>
                    <a:bodyPr/>
                    <a:lstStyle/>
                    <a:p>
                      <a:pPr algn="ctr"/>
                      <a:r>
                        <a:rPr lang="fr-FR" sz="1600" dirty="0" smtClean="0">
                          <a:solidFill>
                            <a:srgbClr val="FF0000"/>
                          </a:solidFill>
                        </a:rPr>
                        <a:t>- 1</a:t>
                      </a:r>
                      <a:r>
                        <a:rPr lang="fr-FR" sz="1600" baseline="0" dirty="0" smtClean="0">
                          <a:solidFill>
                            <a:srgbClr val="FF0000"/>
                          </a:solidFill>
                        </a:rPr>
                        <a:t> 008 360</a:t>
                      </a:r>
                      <a:endParaRPr lang="fr-FR" sz="1600" dirty="0">
                        <a:solidFill>
                          <a:srgbClr val="FF0000"/>
                        </a:solidFill>
                      </a:endParaRPr>
                    </a:p>
                  </a:txBody>
                  <a:tcPr/>
                </a:tc>
                <a:tc>
                  <a:txBody>
                    <a:bodyPr/>
                    <a:lstStyle/>
                    <a:p>
                      <a:pPr algn="ctr"/>
                      <a:r>
                        <a:rPr lang="fr-FR" sz="1600" dirty="0" smtClean="0">
                          <a:solidFill>
                            <a:srgbClr val="FF0000"/>
                          </a:solidFill>
                        </a:rPr>
                        <a:t>-  404</a:t>
                      </a:r>
                      <a:r>
                        <a:rPr lang="fr-FR" sz="1600" baseline="0" dirty="0" smtClean="0">
                          <a:solidFill>
                            <a:srgbClr val="FF0000"/>
                          </a:solidFill>
                        </a:rPr>
                        <a:t> 183</a:t>
                      </a:r>
                      <a:endParaRPr lang="fr-FR" sz="1600" dirty="0">
                        <a:solidFill>
                          <a:srgbClr val="FF0000"/>
                        </a:solidFill>
                      </a:endParaRPr>
                    </a:p>
                  </a:txBody>
                  <a:tcPr/>
                </a:tc>
                <a:tc>
                  <a:txBody>
                    <a:bodyPr/>
                    <a:lstStyle/>
                    <a:p>
                      <a:pPr algn="ctr"/>
                      <a:r>
                        <a:rPr lang="fr-FR" sz="1600" dirty="0" smtClean="0">
                          <a:solidFill>
                            <a:srgbClr val="FF0000"/>
                          </a:solidFill>
                        </a:rPr>
                        <a:t>95</a:t>
                      </a:r>
                      <a:r>
                        <a:rPr lang="fr-FR" sz="1600" baseline="0" dirty="0" smtClean="0">
                          <a:solidFill>
                            <a:srgbClr val="FF0000"/>
                          </a:solidFill>
                        </a:rPr>
                        <a:t> 038</a:t>
                      </a:r>
                      <a:endParaRPr lang="fr-FR" sz="1600" dirty="0">
                        <a:solidFill>
                          <a:srgbClr val="FF0000"/>
                        </a:solidFill>
                      </a:endParaRPr>
                    </a:p>
                  </a:txBody>
                  <a:tcPr/>
                </a:tc>
                <a:tc>
                  <a:txBody>
                    <a:bodyPr/>
                    <a:lstStyle/>
                    <a:p>
                      <a:pPr algn="ctr"/>
                      <a:r>
                        <a:rPr lang="fr-FR" sz="1600" dirty="0" smtClean="0">
                          <a:solidFill>
                            <a:srgbClr val="FF0000"/>
                          </a:solidFill>
                        </a:rPr>
                        <a:t>- </a:t>
                      </a:r>
                      <a:r>
                        <a:rPr lang="fr-FR" sz="1600" baseline="0" dirty="0" smtClean="0">
                          <a:solidFill>
                            <a:srgbClr val="FF0000"/>
                          </a:solidFill>
                        </a:rPr>
                        <a:t> </a:t>
                      </a:r>
                      <a:r>
                        <a:rPr lang="fr-FR" sz="1600" dirty="0" smtClean="0">
                          <a:solidFill>
                            <a:srgbClr val="FF0000"/>
                          </a:solidFill>
                        </a:rPr>
                        <a:t>433</a:t>
                      </a:r>
                      <a:r>
                        <a:rPr lang="fr-FR" sz="1600" baseline="0" dirty="0" smtClean="0">
                          <a:solidFill>
                            <a:srgbClr val="FF0000"/>
                          </a:solidFill>
                        </a:rPr>
                        <a:t> 000</a:t>
                      </a:r>
                    </a:p>
                    <a:p>
                      <a:pPr algn="ctr"/>
                      <a:r>
                        <a:rPr lang="fr-FR" sz="1600" baseline="0" dirty="0" smtClean="0">
                          <a:solidFill>
                            <a:srgbClr val="FF0000"/>
                          </a:solidFill>
                        </a:rPr>
                        <a:t>-  340 000</a:t>
                      </a:r>
                      <a:endParaRPr lang="fr-FR" sz="1600" dirty="0">
                        <a:solidFill>
                          <a:srgbClr val="FF0000"/>
                        </a:solidFill>
                      </a:endParaRPr>
                    </a:p>
                  </a:txBody>
                  <a:tcPr/>
                </a:tc>
              </a:tr>
              <a:tr h="612410">
                <a:tc>
                  <a:txBody>
                    <a:bodyPr/>
                    <a:lstStyle/>
                    <a:p>
                      <a:r>
                        <a:rPr lang="fr-FR" b="1" dirty="0" smtClean="0">
                          <a:solidFill>
                            <a:schemeClr val="tx1"/>
                          </a:solidFill>
                        </a:rPr>
                        <a:t>Dette</a:t>
                      </a:r>
                      <a:endParaRPr lang="fr-FR" b="1" dirty="0">
                        <a:solidFill>
                          <a:schemeClr val="tx1"/>
                        </a:solidFill>
                      </a:endParaRPr>
                    </a:p>
                  </a:txBody>
                  <a:tcPr/>
                </a:tc>
                <a:tc>
                  <a:txBody>
                    <a:bodyPr/>
                    <a:lstStyle/>
                    <a:p>
                      <a:pPr algn="ctr"/>
                      <a:r>
                        <a:rPr lang="fr-FR" sz="1600" b="0" dirty="0" smtClean="0">
                          <a:solidFill>
                            <a:schemeClr val="tx1"/>
                          </a:solidFill>
                        </a:rPr>
                        <a:t>10 361 245</a:t>
                      </a:r>
                      <a:endParaRPr lang="fr-FR" sz="1600" b="0" dirty="0">
                        <a:solidFill>
                          <a:schemeClr val="tx1"/>
                        </a:solidFill>
                      </a:endParaRPr>
                    </a:p>
                  </a:txBody>
                  <a:tcPr/>
                </a:tc>
                <a:tc>
                  <a:txBody>
                    <a:bodyPr/>
                    <a:lstStyle/>
                    <a:p>
                      <a:pPr algn="ctr"/>
                      <a:r>
                        <a:rPr lang="fr-FR" sz="1600" b="0" dirty="0" smtClean="0">
                          <a:solidFill>
                            <a:schemeClr val="tx1"/>
                          </a:solidFill>
                        </a:rPr>
                        <a:t>11  230 797</a:t>
                      </a:r>
                      <a:endParaRPr lang="fr-FR" sz="1600" b="0" dirty="0">
                        <a:solidFill>
                          <a:schemeClr val="tx1"/>
                        </a:solidFill>
                      </a:endParaRPr>
                    </a:p>
                  </a:txBody>
                  <a:tcPr/>
                </a:tc>
                <a:tc>
                  <a:txBody>
                    <a:bodyPr/>
                    <a:lstStyle/>
                    <a:p>
                      <a:pPr algn="ctr"/>
                      <a:r>
                        <a:rPr lang="fr-FR" sz="1600" b="0" dirty="0" smtClean="0">
                          <a:solidFill>
                            <a:schemeClr val="tx1"/>
                          </a:solidFill>
                        </a:rPr>
                        <a:t>11 28 6840</a:t>
                      </a:r>
                      <a:endParaRPr lang="fr-FR" sz="1600" b="0" dirty="0">
                        <a:solidFill>
                          <a:schemeClr val="tx1"/>
                        </a:solidFill>
                      </a:endParaRPr>
                    </a:p>
                  </a:txBody>
                  <a:tcPr/>
                </a:tc>
                <a:tc>
                  <a:txBody>
                    <a:bodyPr/>
                    <a:lstStyle/>
                    <a:p>
                      <a:pPr algn="ctr"/>
                      <a:r>
                        <a:rPr lang="fr-FR" sz="1600" b="0" dirty="0" smtClean="0">
                          <a:solidFill>
                            <a:schemeClr val="tx1"/>
                          </a:solidFill>
                        </a:rPr>
                        <a:t>11 35 8600</a:t>
                      </a:r>
                      <a:endParaRPr lang="fr-FR" sz="1600" b="0" dirty="0">
                        <a:solidFill>
                          <a:schemeClr val="tx1"/>
                        </a:solidFill>
                      </a:endParaRPr>
                    </a:p>
                  </a:txBody>
                  <a:tcPr/>
                </a:tc>
                <a:tc>
                  <a:txBody>
                    <a:bodyPr/>
                    <a:lstStyle/>
                    <a:p>
                      <a:pPr algn="ctr"/>
                      <a:r>
                        <a:rPr lang="fr-FR" sz="1600" b="0" dirty="0" smtClean="0">
                          <a:solidFill>
                            <a:schemeClr val="tx1"/>
                          </a:solidFill>
                        </a:rPr>
                        <a:t>10</a:t>
                      </a:r>
                      <a:r>
                        <a:rPr lang="fr-FR" sz="1600" b="0" baseline="0" dirty="0" smtClean="0">
                          <a:solidFill>
                            <a:schemeClr val="tx1"/>
                          </a:solidFill>
                        </a:rPr>
                        <a:t> 779 998</a:t>
                      </a:r>
                      <a:endParaRPr lang="fr-FR" sz="1600" b="0" dirty="0">
                        <a:solidFill>
                          <a:schemeClr val="tx1"/>
                        </a:solidFill>
                      </a:endParaRPr>
                    </a:p>
                  </a:txBody>
                  <a:tcPr/>
                </a:tc>
                <a:tc>
                  <a:txBody>
                    <a:bodyPr/>
                    <a:lstStyle/>
                    <a:p>
                      <a:pPr algn="ctr"/>
                      <a:r>
                        <a:rPr lang="fr-FR" sz="1600" b="0" dirty="0" smtClean="0">
                          <a:solidFill>
                            <a:schemeClr val="tx1"/>
                          </a:solidFill>
                        </a:rPr>
                        <a:t>10</a:t>
                      </a:r>
                      <a:r>
                        <a:rPr lang="fr-FR" sz="1600" b="0" baseline="0" dirty="0" smtClean="0">
                          <a:solidFill>
                            <a:schemeClr val="tx1"/>
                          </a:solidFill>
                        </a:rPr>
                        <a:t> </a:t>
                      </a:r>
                      <a:r>
                        <a:rPr lang="fr-FR" sz="1600" b="0" dirty="0" smtClean="0">
                          <a:solidFill>
                            <a:schemeClr val="tx1"/>
                          </a:solidFill>
                        </a:rPr>
                        <a:t>511 676</a:t>
                      </a:r>
                      <a:endParaRPr lang="fr-FR" sz="1600" b="0" dirty="0">
                        <a:solidFill>
                          <a:schemeClr val="tx1"/>
                        </a:solidFill>
                      </a:endParaRPr>
                    </a:p>
                  </a:txBody>
                  <a:tcPr/>
                </a:tc>
              </a:tr>
              <a:tr h="612410">
                <a:tc>
                  <a:txBody>
                    <a:bodyPr/>
                    <a:lstStyle/>
                    <a:p>
                      <a:r>
                        <a:rPr lang="fr-FR" b="1" dirty="0" smtClean="0">
                          <a:solidFill>
                            <a:schemeClr val="tx1"/>
                          </a:solidFill>
                        </a:rPr>
                        <a:t>Emprunt</a:t>
                      </a:r>
                      <a:endParaRPr lang="fr-FR" b="1" dirty="0">
                        <a:solidFill>
                          <a:schemeClr val="tx1"/>
                        </a:solidFill>
                      </a:endParaRPr>
                    </a:p>
                  </a:txBody>
                  <a:tcPr/>
                </a:tc>
                <a:tc>
                  <a:txBody>
                    <a:bodyPr/>
                    <a:lstStyle/>
                    <a:p>
                      <a:pPr algn="ctr"/>
                      <a:r>
                        <a:rPr lang="fr-FR" dirty="0" smtClean="0">
                          <a:solidFill>
                            <a:schemeClr val="tx1"/>
                          </a:solidFill>
                        </a:rPr>
                        <a:t>1 791 000</a:t>
                      </a:r>
                      <a:endParaRPr lang="fr-FR" dirty="0">
                        <a:solidFill>
                          <a:schemeClr val="tx1"/>
                        </a:solidFill>
                      </a:endParaRPr>
                    </a:p>
                  </a:txBody>
                  <a:tcPr/>
                </a:tc>
                <a:tc>
                  <a:txBody>
                    <a:bodyPr/>
                    <a:lstStyle/>
                    <a:p>
                      <a:pPr algn="ctr"/>
                      <a:r>
                        <a:rPr lang="fr-FR" dirty="0" smtClean="0">
                          <a:solidFill>
                            <a:schemeClr val="tx1"/>
                          </a:solidFill>
                        </a:rPr>
                        <a:t>1 016 000</a:t>
                      </a:r>
                      <a:endParaRPr lang="fr-FR" dirty="0">
                        <a:solidFill>
                          <a:schemeClr val="tx1"/>
                        </a:solidFill>
                      </a:endParaRPr>
                    </a:p>
                  </a:txBody>
                  <a:tcPr/>
                </a:tc>
                <a:tc>
                  <a:txBody>
                    <a:bodyPr/>
                    <a:lstStyle/>
                    <a:p>
                      <a:pPr algn="ctr"/>
                      <a:r>
                        <a:rPr lang="fr-FR" dirty="0" smtClean="0">
                          <a:solidFill>
                            <a:schemeClr val="tx1"/>
                          </a:solidFill>
                        </a:rPr>
                        <a:t>1 100 000</a:t>
                      </a:r>
                      <a:endParaRPr lang="fr-FR" dirty="0">
                        <a:solidFill>
                          <a:schemeClr val="tx1"/>
                        </a:solidFill>
                      </a:endParaRPr>
                    </a:p>
                  </a:txBody>
                  <a:tcPr/>
                </a:tc>
                <a:tc>
                  <a:txBody>
                    <a:bodyPr/>
                    <a:lstStyle/>
                    <a:p>
                      <a:pPr algn="ctr"/>
                      <a:r>
                        <a:rPr lang="fr-FR" dirty="0" smtClean="0">
                          <a:solidFill>
                            <a:schemeClr val="tx1"/>
                          </a:solidFill>
                        </a:rPr>
                        <a:t>485 000</a:t>
                      </a:r>
                      <a:endParaRPr lang="fr-FR" dirty="0">
                        <a:solidFill>
                          <a:schemeClr val="tx1"/>
                        </a:solidFill>
                      </a:endParaRPr>
                    </a:p>
                  </a:txBody>
                  <a:tcPr/>
                </a:tc>
                <a:tc>
                  <a:txBody>
                    <a:bodyPr/>
                    <a:lstStyle/>
                    <a:p>
                      <a:pPr algn="ctr"/>
                      <a:r>
                        <a:rPr lang="fr-FR" dirty="0" smtClean="0">
                          <a:solidFill>
                            <a:schemeClr val="tx1"/>
                          </a:solidFill>
                        </a:rPr>
                        <a:t>760 000 </a:t>
                      </a:r>
                    </a:p>
                    <a:p>
                      <a:pPr algn="ctr"/>
                      <a:r>
                        <a:rPr lang="fr-FR" dirty="0" smtClean="0">
                          <a:solidFill>
                            <a:schemeClr val="tx1"/>
                          </a:solidFill>
                        </a:rPr>
                        <a:t>+ 118 216</a:t>
                      </a:r>
                      <a:endParaRPr lang="fr-FR" dirty="0">
                        <a:solidFill>
                          <a:schemeClr val="tx1"/>
                        </a:solidFill>
                      </a:endParaRPr>
                    </a:p>
                  </a:txBody>
                  <a:tcPr/>
                </a:tc>
                <a:tc>
                  <a:txBody>
                    <a:bodyPr/>
                    <a:lstStyle/>
                    <a:p>
                      <a:pPr algn="ctr"/>
                      <a:r>
                        <a:rPr lang="fr-FR" dirty="0" smtClean="0">
                          <a:solidFill>
                            <a:schemeClr val="tx1"/>
                          </a:solidFill>
                        </a:rPr>
                        <a:t>910 000</a:t>
                      </a:r>
                      <a:endParaRPr lang="fr-FR"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re 1"/>
          <p:cNvSpPr>
            <a:spLocks noGrp="1"/>
          </p:cNvSpPr>
          <p:nvPr>
            <p:ph type="title"/>
          </p:nvPr>
        </p:nvSpPr>
        <p:spPr/>
        <p:txBody>
          <a:bodyPr/>
          <a:lstStyle/>
          <a:p>
            <a:pPr algn="ctr" eaLnBrk="1" hangingPunct="1"/>
            <a:r>
              <a:rPr lang="fr-FR" b="1" u="sng" smtClean="0"/>
              <a:t>Que conclure sur les finances</a:t>
            </a:r>
            <a:r>
              <a:rPr lang="fr-FR" b="1" smtClean="0"/>
              <a:t> ?</a:t>
            </a:r>
          </a:p>
        </p:txBody>
      </p:sp>
      <p:sp>
        <p:nvSpPr>
          <p:cNvPr id="50178" name="Espace réservé du contenu 2"/>
          <p:cNvSpPr>
            <a:spLocks noGrp="1"/>
          </p:cNvSpPr>
          <p:nvPr>
            <p:ph idx="1"/>
          </p:nvPr>
        </p:nvSpPr>
        <p:spPr/>
        <p:txBody>
          <a:bodyPr/>
          <a:lstStyle/>
          <a:p>
            <a:pPr algn="just" eaLnBrk="1" hangingPunct="1"/>
            <a:r>
              <a:rPr lang="fr-FR" sz="2400" b="1" u="sng" smtClean="0"/>
              <a:t>AVANT 2001</a:t>
            </a:r>
            <a:r>
              <a:rPr lang="fr-FR" sz="2400" b="1" smtClean="0"/>
              <a:t> </a:t>
            </a:r>
            <a:r>
              <a:rPr lang="fr-FR" sz="2400" smtClean="0"/>
              <a:t>: de nombreux équipements participant à la qualité de vie des Wimereusiens </a:t>
            </a:r>
          </a:p>
          <a:p>
            <a:pPr algn="just" eaLnBrk="1" hangingPunct="1"/>
            <a:endParaRPr lang="fr-FR" sz="2400" smtClean="0"/>
          </a:p>
          <a:p>
            <a:pPr algn="just" eaLnBrk="1" hangingPunct="1"/>
            <a:r>
              <a:rPr lang="fr-FR" sz="2400" b="1" u="sng" smtClean="0"/>
              <a:t>DEPUIS 2002</a:t>
            </a:r>
            <a:r>
              <a:rPr lang="fr-FR" sz="2400" smtClean="0"/>
              <a:t> : des investissements </a:t>
            </a:r>
            <a:r>
              <a:rPr lang="fr-FR" sz="2400" i="1" smtClean="0"/>
              <a:t>a minima </a:t>
            </a:r>
            <a:r>
              <a:rPr lang="fr-FR" sz="2400" smtClean="0"/>
              <a:t>et toujours imposés : école Alain FOURNIER (mandat 2001 / 2008), CENTRE REGIONAL DE VOILE (mandat 2008 / 2014)…</a:t>
            </a:r>
          </a:p>
          <a:p>
            <a:pPr algn="just" eaLnBrk="1" hangingPunct="1"/>
            <a:endParaRPr lang="fr-FR" sz="2400" smtClean="0"/>
          </a:p>
          <a:p>
            <a:pPr algn="just" eaLnBrk="1" hangingPunct="1"/>
            <a:r>
              <a:rPr lang="fr-FR" sz="2400" smtClean="0"/>
              <a:t>Une légère diminution de la dette … encore que, certains investissements se retrouvent dans le fonctionnement (Le Béguinage).      </a:t>
            </a:r>
          </a:p>
          <a:p>
            <a:pPr algn="just" eaLnBrk="1" hangingPunct="1"/>
            <a:endParaRPr lang="fr-FR" sz="2000" smtClean="0"/>
          </a:p>
          <a:p>
            <a:pPr algn="just" eaLnBrk="1" hangingPunct="1"/>
            <a:endParaRPr lang="fr-FR" sz="2000" smtClean="0"/>
          </a:p>
          <a:p>
            <a:pPr algn="just" eaLnBrk="1" hangingPunct="1"/>
            <a:endParaRPr lang="fr-FR" sz="2000" smtClean="0"/>
          </a:p>
          <a:p>
            <a:pPr algn="just" eaLnBrk="1" hangingPunct="1"/>
            <a:endParaRPr lang="fr-FR" sz="2000" smtClean="0"/>
          </a:p>
          <a:p>
            <a:pPr algn="just" eaLnBrk="1" hangingPunct="1"/>
            <a:endParaRPr lang="fr-FR" sz="2400" smtClean="0"/>
          </a:p>
          <a:p>
            <a:pPr algn="just" eaLnBrk="1" hangingPunct="1"/>
            <a:endParaRPr lang="fr-FR" sz="2400" smtClean="0"/>
          </a:p>
          <a:p>
            <a:pPr eaLnBrk="1" hangingPunct="1"/>
            <a:endParaRPr lang="fr-FR" smtClean="0"/>
          </a:p>
          <a:p>
            <a:pPr eaLnBrk="1" hangingPunct="1"/>
            <a:endParaRPr lang="fr-FR" smtClean="0"/>
          </a:p>
        </p:txBody>
      </p:sp>
      <p:sp>
        <p:nvSpPr>
          <p:cNvPr id="50179" name="Espace réservé du numéro de diapositive 3"/>
          <p:cNvSpPr>
            <a:spLocks noGrp="1"/>
          </p:cNvSpPr>
          <p:nvPr>
            <p:ph type="sldNum" sz="quarter" idx="12"/>
          </p:nvPr>
        </p:nvSpPr>
        <p:spPr>
          <a:noFill/>
        </p:spPr>
        <p:txBody>
          <a:bodyPr/>
          <a:lstStyle/>
          <a:p>
            <a:fld id="{EC698087-E992-4F42-A6B6-EB3E90536C82}" type="slidenum">
              <a:rPr lang="fr-FR" smtClean="0"/>
              <a:pPr/>
              <a:t>31</a:t>
            </a:fld>
            <a:endParaRPr lang="fr-FR"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re 1"/>
          <p:cNvSpPr>
            <a:spLocks noGrp="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endParaRPr lang="fr-FR" sz="3200" dirty="0" smtClean="0">
              <a:latin typeface="Script MT Bold" pitchFamily="66" charset="0"/>
            </a:endParaRPr>
          </a:p>
        </p:txBody>
      </p:sp>
      <p:sp>
        <p:nvSpPr>
          <p:cNvPr id="51202" name="Espace réservé du contenu 2"/>
          <p:cNvSpPr>
            <a:spLocks noGrp="1"/>
          </p:cNvSpPr>
          <p:nvPr>
            <p:ph idx="1"/>
          </p:nvPr>
        </p:nvSpPr>
        <p:spPr/>
        <p:txBody>
          <a:bodyPr/>
          <a:lstStyle/>
          <a:p>
            <a:pPr eaLnBrk="1" hangingPunct="1"/>
            <a:endParaRPr lang="fr-FR" smtClean="0"/>
          </a:p>
          <a:p>
            <a:pPr algn="ctr" eaLnBrk="1" hangingPunct="1">
              <a:buFont typeface="Wingdings" pitchFamily="2" charset="2"/>
              <a:buNone/>
            </a:pPr>
            <a:r>
              <a:rPr lang="fr-FR" sz="3600" b="1" smtClean="0"/>
              <a:t>Merci de votre écoute </a:t>
            </a:r>
          </a:p>
          <a:p>
            <a:pPr algn="ctr" eaLnBrk="1" hangingPunct="1">
              <a:buFont typeface="Wingdings" pitchFamily="2" charset="2"/>
              <a:buNone/>
            </a:pPr>
            <a:endParaRPr lang="fr-FR" sz="3600" b="1" smtClean="0"/>
          </a:p>
          <a:p>
            <a:pPr algn="ctr" eaLnBrk="1" hangingPunct="1">
              <a:buFont typeface="Wingdings" pitchFamily="2" charset="2"/>
              <a:buNone/>
            </a:pPr>
            <a:r>
              <a:rPr lang="fr-FR" sz="3600" b="1" smtClean="0"/>
              <a:t>Et maintenant, </a:t>
            </a:r>
          </a:p>
          <a:p>
            <a:pPr algn="ctr" eaLnBrk="1" hangingPunct="1">
              <a:buFont typeface="Wingdings" pitchFamily="2" charset="2"/>
              <a:buNone/>
            </a:pPr>
            <a:r>
              <a:rPr lang="fr-FR" sz="3600" b="1" smtClean="0"/>
              <a:t>place à vos questions et au débat</a:t>
            </a:r>
          </a:p>
        </p:txBody>
      </p:sp>
      <p:sp>
        <p:nvSpPr>
          <p:cNvPr id="51203" name="Espace réservé du numéro de diapositive 3"/>
          <p:cNvSpPr>
            <a:spLocks noGrp="1"/>
          </p:cNvSpPr>
          <p:nvPr>
            <p:ph type="sldNum" sz="quarter" idx="12"/>
          </p:nvPr>
        </p:nvSpPr>
        <p:spPr>
          <a:noFill/>
        </p:spPr>
        <p:txBody>
          <a:bodyPr/>
          <a:lstStyle/>
          <a:p>
            <a:fld id="{AEA58E07-679A-4B65-81F0-937C9673EC03}" type="slidenum">
              <a:rPr lang="fr-FR" smtClean="0"/>
              <a:pPr/>
              <a:t>32</a:t>
            </a:fld>
            <a:endParaRPr lang="fr-FR"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re 1"/>
          <p:cNvSpPr>
            <a:spLocks noGrp="1"/>
          </p:cNvSpPr>
          <p:nvPr>
            <p:ph type="title"/>
          </p:nvPr>
        </p:nvSpPr>
        <p:spPr/>
        <p:txBody>
          <a:bodyPr/>
          <a:lstStyle/>
          <a:p>
            <a:pPr algn="ctr" eaLnBrk="1" hangingPunct="1"/>
            <a:r>
              <a:rPr lang="fr-FR" sz="3600" b="1" u="sng" dirty="0" smtClean="0"/>
              <a:t>Bilan intermédiaire en 2011 de la politique urbanistique de la majorité</a:t>
            </a:r>
          </a:p>
        </p:txBody>
      </p:sp>
      <p:sp>
        <p:nvSpPr>
          <p:cNvPr id="17410" name="Espace réservé du contenu 2"/>
          <p:cNvSpPr>
            <a:spLocks noGrp="1"/>
          </p:cNvSpPr>
          <p:nvPr>
            <p:ph idx="1"/>
          </p:nvPr>
        </p:nvSpPr>
        <p:spPr/>
        <p:txBody>
          <a:bodyPr/>
          <a:lstStyle/>
          <a:p>
            <a:pPr lvl="1" algn="just" eaLnBrk="1" hangingPunct="1"/>
            <a:r>
              <a:rPr lang="fr-FR" sz="2400" dirty="0" smtClean="0"/>
              <a:t> PERTE EN SEPTEMBRE 2010 DE LA COMPETENCE URBANISME</a:t>
            </a:r>
          </a:p>
          <a:p>
            <a:pPr lvl="1" algn="just" eaLnBrk="1" hangingPunct="1">
              <a:buNone/>
            </a:pPr>
            <a:endParaRPr lang="fr-FR" sz="2400" dirty="0" smtClean="0"/>
          </a:p>
          <a:p>
            <a:pPr lvl="1" algn="just" eaLnBrk="1" hangingPunct="1"/>
            <a:r>
              <a:rPr lang="fr-FR" sz="2400" dirty="0" smtClean="0"/>
              <a:t> ACCELERATION DE LA DELIVRANCE DES PERMIS DE CONSTRUIRE </a:t>
            </a:r>
          </a:p>
          <a:p>
            <a:pPr lvl="1" algn="just" eaLnBrk="1" hangingPunct="1">
              <a:buNone/>
            </a:pPr>
            <a:endParaRPr lang="fr-FR" sz="2400" dirty="0" smtClean="0"/>
          </a:p>
          <a:p>
            <a:pPr lvl="1" algn="just" eaLnBrk="1" hangingPunct="1"/>
            <a:r>
              <a:rPr lang="fr-FR" sz="2400" dirty="0" smtClean="0"/>
              <a:t> UNE CIRCULATION ET DES PROBLEMES DE  STATIONNEMENT QUI S’AGGRAVENT</a:t>
            </a:r>
          </a:p>
          <a:p>
            <a:pPr lvl="1" eaLnBrk="1" hangingPunct="1">
              <a:buNone/>
            </a:pPr>
            <a:endParaRPr lang="fr-FR" sz="2400" dirty="0" smtClean="0"/>
          </a:p>
          <a:p>
            <a:pPr lvl="1" algn="ctr" eaLnBrk="1" hangingPunct="1">
              <a:buNone/>
            </a:pPr>
            <a:r>
              <a:rPr lang="fr-FR" sz="4800" dirty="0" smtClean="0"/>
              <a:t>POURQUOI ?</a:t>
            </a:r>
          </a:p>
          <a:p>
            <a:pPr algn="just" eaLnBrk="1" hangingPunct="1"/>
            <a:endParaRPr lang="fr-FR" sz="2000" dirty="0" smtClean="0"/>
          </a:p>
          <a:p>
            <a:pPr algn="just" eaLnBrk="1" hangingPunct="1"/>
            <a:endParaRPr lang="fr-FR" sz="2000" dirty="0" smtClean="0"/>
          </a:p>
          <a:p>
            <a:pPr algn="just" eaLnBrk="1" hangingPunct="1"/>
            <a:endParaRPr lang="fr-FR" sz="2000" dirty="0" smtClean="0"/>
          </a:p>
          <a:p>
            <a:pPr eaLnBrk="1" hangingPunct="1"/>
            <a:endParaRPr lang="fr-FR" sz="2000" dirty="0" smtClean="0"/>
          </a:p>
          <a:p>
            <a:pPr eaLnBrk="1" hangingPunct="1">
              <a:buNone/>
            </a:pPr>
            <a:endParaRPr lang="fr-FR" sz="2000" dirty="0" smtClean="0"/>
          </a:p>
        </p:txBody>
      </p:sp>
      <p:sp>
        <p:nvSpPr>
          <p:cNvPr id="17411" name="Espace réservé du numéro de diapositive 3"/>
          <p:cNvSpPr>
            <a:spLocks noGrp="1"/>
          </p:cNvSpPr>
          <p:nvPr>
            <p:ph type="sldNum" sz="quarter" idx="12"/>
          </p:nvPr>
        </p:nvSpPr>
        <p:spPr>
          <a:noFill/>
        </p:spPr>
        <p:txBody>
          <a:bodyPr/>
          <a:lstStyle/>
          <a:p>
            <a:fld id="{2C7B35F1-F88B-4F87-8865-A20730621890}" type="slidenum">
              <a:rPr lang="fr-FR" smtClean="0"/>
              <a:pPr/>
              <a:t>4</a:t>
            </a:fld>
            <a:endParaRPr lang="fr-FR"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re 1"/>
          <p:cNvSpPr>
            <a:spLocks noGrp="1"/>
          </p:cNvSpPr>
          <p:nvPr>
            <p:ph type="title"/>
          </p:nvPr>
        </p:nvSpPr>
        <p:spPr/>
        <p:txBody>
          <a:bodyPr/>
          <a:lstStyle/>
          <a:p>
            <a:pPr algn="ctr" eaLnBrk="1" hangingPunct="1"/>
            <a:r>
              <a:rPr lang="fr-FR" sz="3600" b="1" u="sng" dirty="0" smtClean="0"/>
              <a:t/>
            </a:r>
            <a:br>
              <a:rPr lang="fr-FR" sz="3600" b="1" u="sng" dirty="0" smtClean="0"/>
            </a:br>
            <a:r>
              <a:rPr lang="fr-FR" sz="2000" b="1" u="sng" dirty="0" smtClean="0"/>
              <a:t>Nos propositions de 2008</a:t>
            </a:r>
            <a:br>
              <a:rPr lang="fr-FR" sz="2000" b="1" u="sng" dirty="0" smtClean="0"/>
            </a:br>
            <a:r>
              <a:rPr lang="fr-FR" sz="2000" b="1" u="sng" dirty="0" smtClean="0"/>
              <a:t/>
            </a:r>
            <a:br>
              <a:rPr lang="fr-FR" sz="2000" b="1" u="sng" dirty="0" smtClean="0"/>
            </a:br>
            <a:r>
              <a:rPr lang="fr-FR" sz="2000" b="1" u="sng" dirty="0" smtClean="0"/>
              <a:t>L’URBANISME, FAIRE PARTICIPER LES WIMEREUSIENS</a:t>
            </a:r>
            <a:r>
              <a:rPr lang="fr-FR" sz="4400" b="1" u="sng" dirty="0" smtClean="0"/>
              <a:t/>
            </a:r>
            <a:br>
              <a:rPr lang="fr-FR" sz="4400" b="1" u="sng" dirty="0" smtClean="0"/>
            </a:br>
            <a:endParaRPr lang="fr-FR" sz="3600" b="1" u="sng" dirty="0" smtClean="0"/>
          </a:p>
        </p:txBody>
      </p:sp>
      <p:sp>
        <p:nvSpPr>
          <p:cNvPr id="17410" name="Espace réservé du contenu 2"/>
          <p:cNvSpPr>
            <a:spLocks noGrp="1"/>
          </p:cNvSpPr>
          <p:nvPr>
            <p:ph idx="1"/>
          </p:nvPr>
        </p:nvSpPr>
        <p:spPr/>
        <p:txBody>
          <a:bodyPr/>
          <a:lstStyle/>
          <a:p>
            <a:pPr algn="just" eaLnBrk="1" hangingPunct="1"/>
            <a:endParaRPr lang="fr-FR" sz="2000" dirty="0" smtClean="0"/>
          </a:p>
          <a:p>
            <a:pPr algn="just" eaLnBrk="1" hangingPunct="1"/>
            <a:r>
              <a:rPr lang="fr-FR" sz="2000" dirty="0" smtClean="0"/>
              <a:t>Animer, en concertation avec les habitants, les procédures qui vont dessiner WIMEREUX pour les 20 ans qui viennent</a:t>
            </a:r>
          </a:p>
          <a:p>
            <a:pPr algn="just" eaLnBrk="1" hangingPunct="1">
              <a:buNone/>
            </a:pPr>
            <a:endParaRPr lang="fr-FR" sz="2000" dirty="0" smtClean="0"/>
          </a:p>
          <a:p>
            <a:pPr algn="just" eaLnBrk="1" hangingPunct="1"/>
            <a:r>
              <a:rPr lang="fr-FR" sz="2000" dirty="0" smtClean="0"/>
              <a:t>Promouvoir une approche écologique de l’habitat</a:t>
            </a:r>
          </a:p>
          <a:p>
            <a:pPr algn="just" eaLnBrk="1" hangingPunct="1">
              <a:buNone/>
            </a:pPr>
            <a:endParaRPr lang="fr-FR" sz="2000" dirty="0" smtClean="0"/>
          </a:p>
          <a:p>
            <a:pPr algn="just" eaLnBrk="1" hangingPunct="1"/>
            <a:r>
              <a:rPr lang="fr-FR" sz="2000" dirty="0" smtClean="0"/>
              <a:t>Améliorer les conditions de déplacements des habitants permanents</a:t>
            </a:r>
          </a:p>
          <a:p>
            <a:pPr algn="just" eaLnBrk="1" hangingPunct="1"/>
            <a:endParaRPr lang="fr-FR" sz="2000" dirty="0" smtClean="0"/>
          </a:p>
          <a:p>
            <a:pPr algn="just" eaLnBrk="1" hangingPunct="1"/>
            <a:r>
              <a:rPr lang="fr-FR" sz="2000" dirty="0" smtClean="0"/>
              <a:t>Apporter des réponses aux problèmes saisonniers d’accès et de stationnement pour les visiteurs de WIMEREUX.</a:t>
            </a:r>
          </a:p>
          <a:p>
            <a:pPr algn="just" eaLnBrk="1" hangingPunct="1"/>
            <a:endParaRPr lang="fr-FR" sz="2000" dirty="0" smtClean="0"/>
          </a:p>
          <a:p>
            <a:pPr algn="just" eaLnBrk="1" hangingPunct="1"/>
            <a:endParaRPr lang="fr-FR" sz="2000" dirty="0" smtClean="0"/>
          </a:p>
          <a:p>
            <a:pPr eaLnBrk="1" hangingPunct="1"/>
            <a:endParaRPr lang="fr-FR" sz="2000" dirty="0" smtClean="0"/>
          </a:p>
          <a:p>
            <a:pPr eaLnBrk="1" hangingPunct="1">
              <a:buNone/>
            </a:pPr>
            <a:endParaRPr lang="fr-FR" sz="2000" dirty="0" smtClean="0"/>
          </a:p>
        </p:txBody>
      </p:sp>
      <p:sp>
        <p:nvSpPr>
          <p:cNvPr id="17411" name="Espace réservé du numéro de diapositive 3"/>
          <p:cNvSpPr>
            <a:spLocks noGrp="1"/>
          </p:cNvSpPr>
          <p:nvPr>
            <p:ph type="sldNum" sz="quarter" idx="12"/>
          </p:nvPr>
        </p:nvSpPr>
        <p:spPr>
          <a:noFill/>
        </p:spPr>
        <p:txBody>
          <a:bodyPr/>
          <a:lstStyle/>
          <a:p>
            <a:fld id="{2C7B35F1-F88B-4F87-8865-A20730621890}" type="slidenum">
              <a:rPr lang="fr-FR" smtClean="0"/>
              <a:pPr/>
              <a:t>5</a:t>
            </a:fld>
            <a:endParaRPr lang="fr-FR"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re 1"/>
          <p:cNvSpPr>
            <a:spLocks noGrp="1"/>
          </p:cNvSpPr>
          <p:nvPr>
            <p:ph type="title"/>
          </p:nvPr>
        </p:nvSpPr>
        <p:spPr/>
        <p:txBody>
          <a:bodyPr/>
          <a:lstStyle/>
          <a:p>
            <a:pPr algn="ctr" eaLnBrk="1" hangingPunct="1"/>
            <a:r>
              <a:rPr lang="fr-FR" sz="3600" b="1" u="sng" dirty="0" smtClean="0"/>
              <a:t/>
            </a:r>
            <a:br>
              <a:rPr lang="fr-FR" sz="3600" b="1" u="sng" dirty="0" smtClean="0"/>
            </a:br>
            <a:r>
              <a:rPr lang="fr-FR" sz="4400" b="1" u="sng" dirty="0" smtClean="0"/>
              <a:t>Ce que nous faisons </a:t>
            </a:r>
            <a:br>
              <a:rPr lang="fr-FR" sz="4400" b="1" u="sng" dirty="0" smtClean="0"/>
            </a:br>
            <a:endParaRPr lang="fr-FR" sz="3600" b="1" u="sng" dirty="0" smtClean="0"/>
          </a:p>
        </p:txBody>
      </p:sp>
      <p:sp>
        <p:nvSpPr>
          <p:cNvPr id="17410" name="Espace réservé du contenu 2"/>
          <p:cNvSpPr>
            <a:spLocks noGrp="1"/>
          </p:cNvSpPr>
          <p:nvPr>
            <p:ph idx="1"/>
          </p:nvPr>
        </p:nvSpPr>
        <p:spPr/>
        <p:txBody>
          <a:bodyPr/>
          <a:lstStyle/>
          <a:p>
            <a:pPr lvl="1" algn="just" eaLnBrk="1" hangingPunct="1">
              <a:buNone/>
            </a:pPr>
            <a:endParaRPr lang="fr-FR" sz="2000" dirty="0" smtClean="0"/>
          </a:p>
          <a:p>
            <a:pPr lvl="1" algn="just" eaLnBrk="1" hangingPunct="1"/>
            <a:r>
              <a:rPr lang="fr-FR" sz="2000" dirty="0" smtClean="0"/>
              <a:t>Ecouter les </a:t>
            </a:r>
            <a:r>
              <a:rPr lang="fr-FR" sz="2000" dirty="0" err="1" smtClean="0"/>
              <a:t>Wimereusiens</a:t>
            </a:r>
            <a:r>
              <a:rPr lang="fr-FR" sz="2000" dirty="0" smtClean="0"/>
              <a:t>, les associations …</a:t>
            </a:r>
          </a:p>
          <a:p>
            <a:pPr lvl="1" algn="just" eaLnBrk="1" hangingPunct="1"/>
            <a:r>
              <a:rPr lang="fr-FR" sz="2000" dirty="0" smtClean="0"/>
              <a:t>Etre présent à chaque commission</a:t>
            </a:r>
          </a:p>
          <a:p>
            <a:pPr lvl="1" algn="just" eaLnBrk="1" hangingPunct="1"/>
            <a:r>
              <a:rPr lang="fr-FR" sz="2000" dirty="0" smtClean="0"/>
              <a:t>Vérifier les informations à la source</a:t>
            </a:r>
          </a:p>
          <a:p>
            <a:pPr lvl="1" algn="just" eaLnBrk="1" hangingPunct="1"/>
            <a:r>
              <a:rPr lang="fr-FR" sz="2000" dirty="0" smtClean="0"/>
              <a:t>Relancer  sans cesse </a:t>
            </a:r>
          </a:p>
          <a:p>
            <a:pPr lvl="1" algn="just" eaLnBrk="1" hangingPunct="1"/>
            <a:r>
              <a:rPr lang="fr-FR" sz="2000" dirty="0" smtClean="0"/>
              <a:t>Proposer et argumenter</a:t>
            </a:r>
          </a:p>
          <a:p>
            <a:pPr algn="just" eaLnBrk="1" hangingPunct="1">
              <a:buNone/>
            </a:pPr>
            <a:r>
              <a:rPr lang="fr-FR" sz="2000" dirty="0" smtClean="0"/>
              <a:t>	</a:t>
            </a:r>
          </a:p>
          <a:p>
            <a:pPr algn="just" eaLnBrk="1" hangingPunct="1">
              <a:buNone/>
            </a:pPr>
            <a:r>
              <a:rPr lang="fr-FR" sz="2000" dirty="0" smtClean="0"/>
              <a:t>	</a:t>
            </a:r>
            <a:r>
              <a:rPr lang="fr-FR" sz="2400" b="1" dirty="0" smtClean="0"/>
              <a:t>DU</a:t>
            </a:r>
            <a:r>
              <a:rPr lang="fr-FR" sz="2400" dirty="0" smtClean="0"/>
              <a:t> </a:t>
            </a:r>
            <a:r>
              <a:rPr lang="fr-FR" sz="2400" b="1" dirty="0" smtClean="0"/>
              <a:t>FAIT DU MAINTIEN DE L’ANCIENNE REGLEMENTATION ET DU PASSAGE A LA CAB DE L’ELABORATION DU P.L.U. NOUS DEVONS REDOUBLER DE VIGILEANCE.</a:t>
            </a:r>
          </a:p>
          <a:p>
            <a:pPr algn="just" eaLnBrk="1" hangingPunct="1"/>
            <a:endParaRPr lang="fr-FR" sz="2000" dirty="0" smtClean="0"/>
          </a:p>
          <a:p>
            <a:pPr eaLnBrk="1" hangingPunct="1"/>
            <a:endParaRPr lang="fr-FR" sz="2000" dirty="0" smtClean="0"/>
          </a:p>
          <a:p>
            <a:pPr eaLnBrk="1" hangingPunct="1">
              <a:buNone/>
            </a:pPr>
            <a:endParaRPr lang="fr-FR" sz="2000" dirty="0" smtClean="0"/>
          </a:p>
        </p:txBody>
      </p:sp>
      <p:sp>
        <p:nvSpPr>
          <p:cNvPr id="17411" name="Espace réservé du numéro de diapositive 3"/>
          <p:cNvSpPr>
            <a:spLocks noGrp="1"/>
          </p:cNvSpPr>
          <p:nvPr>
            <p:ph type="sldNum" sz="quarter" idx="12"/>
          </p:nvPr>
        </p:nvSpPr>
        <p:spPr>
          <a:noFill/>
        </p:spPr>
        <p:txBody>
          <a:bodyPr/>
          <a:lstStyle/>
          <a:p>
            <a:fld id="{2C7B35F1-F88B-4F87-8865-A20730621890}" type="slidenum">
              <a:rPr lang="fr-FR" smtClean="0"/>
              <a:pPr/>
              <a:t>6</a:t>
            </a:fld>
            <a:endParaRPr lang="fr-FR"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u numéro de diapositive 5"/>
          <p:cNvSpPr>
            <a:spLocks noGrp="1"/>
          </p:cNvSpPr>
          <p:nvPr>
            <p:ph type="sldNum" sz="quarter" idx="12"/>
          </p:nvPr>
        </p:nvSpPr>
        <p:spPr>
          <a:noFill/>
        </p:spPr>
        <p:txBody>
          <a:bodyPr/>
          <a:lstStyle/>
          <a:p>
            <a:fld id="{31E3D19E-54E6-49EE-A3DF-6060EAF037CC}" type="slidenum">
              <a:rPr lang="fr-FR" smtClean="0"/>
              <a:pPr/>
              <a:t>7</a:t>
            </a:fld>
            <a:endParaRPr lang="fr-FR" smtClean="0"/>
          </a:p>
        </p:txBody>
      </p:sp>
      <p:sp>
        <p:nvSpPr>
          <p:cNvPr id="19458" name="Rectangle 2"/>
          <p:cNvSpPr>
            <a:spLocks noGrp="1" noChangeArrowheads="1"/>
          </p:cNvSpPr>
          <p:nvPr>
            <p:ph type="title"/>
          </p:nvPr>
        </p:nvSpPr>
        <p:spPr/>
        <p:txBody>
          <a:bodyPr/>
          <a:lstStyle/>
          <a:p>
            <a:pPr algn="ctr" eaLnBrk="1" hangingPunct="1"/>
            <a:r>
              <a:rPr lang="fr-FR" sz="3200" b="1" dirty="0" smtClean="0">
                <a:solidFill>
                  <a:srgbClr val="FF0000"/>
                </a:solidFill>
                <a:latin typeface="Script MT Bold" pitchFamily="66" charset="0"/>
                <a:cs typeface="Times New Roman" pitchFamily="18" charset="0"/>
              </a:rPr>
              <a:t>Bâtissons ensemble un avenir  pour Wimereux</a:t>
            </a:r>
          </a:p>
        </p:txBody>
      </p:sp>
      <p:sp>
        <p:nvSpPr>
          <p:cNvPr id="19459" name="Rectangle 3"/>
          <p:cNvSpPr>
            <a:spLocks noGrp="1" noChangeArrowheads="1"/>
          </p:cNvSpPr>
          <p:nvPr>
            <p:ph type="body" idx="1"/>
          </p:nvPr>
        </p:nvSpPr>
        <p:spPr/>
        <p:txBody>
          <a:bodyPr/>
          <a:lstStyle/>
          <a:p>
            <a:pPr eaLnBrk="1" hangingPunct="1"/>
            <a:endParaRPr lang="fr-FR" smtClean="0"/>
          </a:p>
          <a:p>
            <a:pPr eaLnBrk="1" hangingPunct="1"/>
            <a:endParaRPr lang="fr-FR" smtClean="0"/>
          </a:p>
          <a:p>
            <a:pPr algn="ctr" eaLnBrk="1" hangingPunct="1">
              <a:buFont typeface="Wingdings" pitchFamily="2" charset="2"/>
              <a:buNone/>
            </a:pPr>
            <a:r>
              <a:rPr lang="fr-FR" smtClean="0"/>
              <a:t>La qualité des eaux de baignade</a:t>
            </a:r>
          </a:p>
          <a:p>
            <a:pPr algn="ctr" eaLnBrk="1" hangingPunct="1">
              <a:buFont typeface="Wingdings" pitchFamily="2" charset="2"/>
              <a:buNone/>
            </a:pPr>
            <a:r>
              <a:rPr lang="fr-FR" smtClean="0"/>
              <a:t>Denis BUHAGIAR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re 1"/>
          <p:cNvSpPr>
            <a:spLocks noGrp="1"/>
          </p:cNvSpPr>
          <p:nvPr>
            <p:ph type="title"/>
          </p:nvPr>
        </p:nvSpPr>
        <p:spPr/>
        <p:txBody>
          <a:bodyPr/>
          <a:lstStyle/>
          <a:p>
            <a:pPr algn="ctr" eaLnBrk="1" hangingPunct="1"/>
            <a:r>
              <a:rPr lang="fr-FR" sz="2400" b="1" u="sng" smtClean="0"/>
              <a:t>POLITIQUE DE L’EAU : nos propositions de 2008</a:t>
            </a:r>
            <a:endParaRPr lang="fr-FR" sz="2400" smtClean="0"/>
          </a:p>
        </p:txBody>
      </p:sp>
      <p:sp>
        <p:nvSpPr>
          <p:cNvPr id="20482" name="Espace réservé du contenu 2"/>
          <p:cNvSpPr>
            <a:spLocks noGrp="1"/>
          </p:cNvSpPr>
          <p:nvPr>
            <p:ph idx="1"/>
          </p:nvPr>
        </p:nvSpPr>
        <p:spPr/>
        <p:txBody>
          <a:bodyPr/>
          <a:lstStyle/>
          <a:p>
            <a:pPr algn="just" eaLnBrk="1" hangingPunct="1"/>
            <a:r>
              <a:rPr lang="fr-FR" sz="2800" smtClean="0"/>
              <a:t>Avoir le même prix de l’eau dans toute l’agglomération </a:t>
            </a:r>
            <a:r>
              <a:rPr lang="fr-FR" sz="2800" b="1" smtClean="0"/>
              <a:t>(donc une baisse à Wimereux)</a:t>
            </a:r>
          </a:p>
          <a:p>
            <a:pPr algn="just" eaLnBrk="1" hangingPunct="1">
              <a:buFont typeface="Wingdings" pitchFamily="2" charset="2"/>
              <a:buNone/>
            </a:pPr>
            <a:endParaRPr lang="fr-FR" sz="2800" b="1" smtClean="0"/>
          </a:p>
          <a:p>
            <a:pPr algn="just" eaLnBrk="1" hangingPunct="1"/>
            <a:r>
              <a:rPr lang="fr-FR" sz="2800" smtClean="0"/>
              <a:t>Exiger de la CAB un </a:t>
            </a:r>
            <a:r>
              <a:rPr lang="fr-FR" sz="2800" b="1" smtClean="0"/>
              <a:t>audit du service de l’eau</a:t>
            </a:r>
          </a:p>
          <a:p>
            <a:pPr algn="just" eaLnBrk="1" hangingPunct="1">
              <a:buFont typeface="Wingdings" pitchFamily="2" charset="2"/>
              <a:buNone/>
            </a:pPr>
            <a:endParaRPr lang="fr-FR" sz="2800" smtClean="0"/>
          </a:p>
          <a:p>
            <a:pPr algn="just" eaLnBrk="1" hangingPunct="1"/>
            <a:r>
              <a:rPr lang="fr-FR" sz="2800" smtClean="0"/>
              <a:t>Faire un comparatif entre une gestion par VEOLIA et une gestion en régie municipale pour </a:t>
            </a:r>
            <a:r>
              <a:rPr lang="fr-FR" sz="2800" b="1" smtClean="0"/>
              <a:t>renégocier le contrat</a:t>
            </a:r>
            <a:r>
              <a:rPr lang="fr-FR" sz="2800" smtClean="0"/>
              <a:t> voire pour un retour en gestion publique.</a:t>
            </a:r>
          </a:p>
          <a:p>
            <a:pPr eaLnBrk="1" hangingPunct="1"/>
            <a:endParaRPr lang="fr-FR" smtClean="0"/>
          </a:p>
        </p:txBody>
      </p:sp>
      <p:sp>
        <p:nvSpPr>
          <p:cNvPr id="20483" name="Espace réservé du numéro de diapositive 3"/>
          <p:cNvSpPr>
            <a:spLocks noGrp="1"/>
          </p:cNvSpPr>
          <p:nvPr>
            <p:ph type="sldNum" sz="quarter" idx="12"/>
          </p:nvPr>
        </p:nvSpPr>
        <p:spPr>
          <a:noFill/>
        </p:spPr>
        <p:txBody>
          <a:bodyPr/>
          <a:lstStyle/>
          <a:p>
            <a:fld id="{D381C7E4-F2BB-4E51-A5B9-7C1C05E30C1F}" type="slidenum">
              <a:rPr lang="fr-FR" smtClean="0"/>
              <a:pPr/>
              <a:t>8</a:t>
            </a:fld>
            <a:endParaRPr lang="fr-FR"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re 1"/>
          <p:cNvSpPr>
            <a:spLocks noGrp="1"/>
          </p:cNvSpPr>
          <p:nvPr>
            <p:ph type="title"/>
          </p:nvPr>
        </p:nvSpPr>
        <p:spPr/>
        <p:txBody>
          <a:bodyPr/>
          <a:lstStyle/>
          <a:p>
            <a:pPr algn="ctr" eaLnBrk="1" hangingPunct="1"/>
            <a:r>
              <a:rPr lang="fr-FR" sz="4000" b="1" u="sng" smtClean="0"/>
              <a:t>ETAT DES LIEUX</a:t>
            </a:r>
            <a:endParaRPr lang="fr-FR" sz="4000" u="sng" smtClean="0"/>
          </a:p>
        </p:txBody>
      </p:sp>
      <p:sp>
        <p:nvSpPr>
          <p:cNvPr id="21506" name="Espace réservé du contenu 2"/>
          <p:cNvSpPr>
            <a:spLocks noGrp="1"/>
          </p:cNvSpPr>
          <p:nvPr>
            <p:ph idx="1"/>
          </p:nvPr>
        </p:nvSpPr>
        <p:spPr/>
        <p:txBody>
          <a:bodyPr/>
          <a:lstStyle/>
          <a:p>
            <a:pPr algn="just" eaLnBrk="1" hangingPunct="1">
              <a:lnSpc>
                <a:spcPct val="90000"/>
              </a:lnSpc>
            </a:pPr>
            <a:r>
              <a:rPr lang="fr-FR" sz="2400" b="1" smtClean="0"/>
              <a:t>Un risque réel à l’horizon 2015</a:t>
            </a:r>
            <a:r>
              <a:rPr lang="fr-FR" sz="2400" smtClean="0"/>
              <a:t> : le classement en catégorie « </a:t>
            </a:r>
            <a:r>
              <a:rPr lang="fr-FR" sz="2400" b="1" u="sng" smtClean="0"/>
              <a:t>qualité suffisante</a:t>
            </a:r>
            <a:r>
              <a:rPr lang="fr-FR" sz="2400" smtClean="0"/>
              <a:t> » (étude SMCO), dernière marche avant l’interdiction de baignade. </a:t>
            </a:r>
            <a:r>
              <a:rPr lang="fr-FR" sz="2400" b="1" smtClean="0"/>
              <a:t>Possibilité de</a:t>
            </a:r>
            <a:r>
              <a:rPr lang="fr-FR" sz="2400" smtClean="0"/>
              <a:t> </a:t>
            </a:r>
            <a:r>
              <a:rPr lang="fr-FR" sz="2400" b="1" smtClean="0"/>
              <a:t>fermetures temporaires</a:t>
            </a:r>
          </a:p>
          <a:p>
            <a:pPr algn="just" eaLnBrk="1" hangingPunct="1">
              <a:lnSpc>
                <a:spcPct val="90000"/>
              </a:lnSpc>
              <a:buFont typeface="Wingdings" pitchFamily="2" charset="2"/>
              <a:buNone/>
            </a:pPr>
            <a:endParaRPr lang="fr-FR" sz="2400" b="1" smtClean="0"/>
          </a:p>
          <a:p>
            <a:pPr algn="just" eaLnBrk="1" hangingPunct="1">
              <a:lnSpc>
                <a:spcPct val="90000"/>
              </a:lnSpc>
            </a:pPr>
            <a:r>
              <a:rPr lang="fr-FR" sz="2400" b="1" smtClean="0"/>
              <a:t>Forts enjeux </a:t>
            </a:r>
            <a:r>
              <a:rPr lang="fr-FR" sz="2400" smtClean="0"/>
              <a:t>pour notre commune à vocation</a:t>
            </a:r>
            <a:r>
              <a:rPr lang="fr-FR" sz="2400" b="1" smtClean="0"/>
              <a:t> touristique</a:t>
            </a:r>
          </a:p>
          <a:p>
            <a:pPr algn="just" eaLnBrk="1" hangingPunct="1">
              <a:lnSpc>
                <a:spcPct val="90000"/>
              </a:lnSpc>
              <a:buFont typeface="Wingdings" pitchFamily="2" charset="2"/>
              <a:buNone/>
            </a:pPr>
            <a:endParaRPr lang="fr-FR" sz="2400" b="1" smtClean="0"/>
          </a:p>
          <a:p>
            <a:pPr algn="just" eaLnBrk="1" hangingPunct="1">
              <a:lnSpc>
                <a:spcPct val="90000"/>
              </a:lnSpc>
            </a:pPr>
            <a:r>
              <a:rPr lang="fr-FR" sz="2400" smtClean="0"/>
              <a:t>Des actions en cours mais </a:t>
            </a:r>
            <a:r>
              <a:rPr lang="fr-FR" sz="2400" b="1" smtClean="0"/>
              <a:t>l’effort sera supporté</a:t>
            </a:r>
            <a:r>
              <a:rPr lang="fr-FR" sz="2400" smtClean="0"/>
              <a:t> principalement </a:t>
            </a:r>
            <a:r>
              <a:rPr lang="fr-FR" sz="2400" b="1" smtClean="0"/>
              <a:t>par les habitants </a:t>
            </a:r>
            <a:r>
              <a:rPr lang="fr-FR" sz="2400" smtClean="0"/>
              <a:t>(contrôle des branchements cet été)</a:t>
            </a:r>
            <a:r>
              <a:rPr lang="fr-FR" sz="2400" b="1" smtClean="0"/>
              <a:t> </a:t>
            </a:r>
            <a:r>
              <a:rPr lang="fr-FR" sz="2400" smtClean="0"/>
              <a:t>puis par la CAB (rénovation de la station d’épuration en 2012 / 2013).</a:t>
            </a:r>
          </a:p>
        </p:txBody>
      </p:sp>
      <p:sp>
        <p:nvSpPr>
          <p:cNvPr id="21507" name="Espace réservé du numéro de diapositive 3"/>
          <p:cNvSpPr>
            <a:spLocks noGrp="1"/>
          </p:cNvSpPr>
          <p:nvPr>
            <p:ph type="sldNum" sz="quarter" idx="12"/>
          </p:nvPr>
        </p:nvSpPr>
        <p:spPr>
          <a:noFill/>
        </p:spPr>
        <p:txBody>
          <a:bodyPr/>
          <a:lstStyle/>
          <a:p>
            <a:fld id="{71CE7911-6E74-4831-AFC2-F1AAA11DBC08}" type="slidenum">
              <a:rPr lang="fr-FR" smtClean="0"/>
              <a:pPr/>
              <a:t>9</a:t>
            </a:fld>
            <a:endParaRPr lang="fr-FR" smtClean="0"/>
          </a:p>
        </p:txBody>
      </p:sp>
    </p:spTree>
  </p:cSld>
  <p:clrMapOvr>
    <a:masterClrMapping/>
  </p:clrMapOvr>
</p:sld>
</file>

<file path=ppt/theme/theme1.xml><?xml version="1.0" encoding="utf-8"?>
<a:theme xmlns:a="http://schemas.openxmlformats.org/drawingml/2006/main" name="R2UNION3">
  <a:themeElements>
    <a:clrScheme name="Filigrane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Filigra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lnDef>
  </a:objectDefaults>
  <a:extraClrSchemeLst>
    <a:extraClrScheme>
      <a:clrScheme name="Filigrane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Filigrane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Filigrane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Filigrane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Filigrane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Filigrane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Filigrane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Filigrane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Filigrane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R2UNION3</Template>
  <TotalTime>204</TotalTime>
  <Words>1294</Words>
  <Application>Microsoft Office PowerPoint</Application>
  <PresentationFormat>Affichage à l'écran (4:3)</PresentationFormat>
  <Paragraphs>420</Paragraphs>
  <Slides>32</Slides>
  <Notes>6</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R2UNION3</vt:lpstr>
      <vt:lpstr>Bâtissons ensemble un avenir  pour Wimereux</vt:lpstr>
      <vt:lpstr>Bâtissons ensemble un avenir pour Wimereux</vt:lpstr>
      <vt:lpstr> Rappels des engagements électoraux  de la majorité municipale actuelle </vt:lpstr>
      <vt:lpstr>Bilan intermédiaire en 2011 de la politique urbanistique de la majorité</vt:lpstr>
      <vt:lpstr> Nos propositions de 2008  L’URBANISME, FAIRE PARTICIPER LES WIMEREUSIENS </vt:lpstr>
      <vt:lpstr> Ce que nous faisons  </vt:lpstr>
      <vt:lpstr>Bâtissons ensemble un avenir  pour Wimereux</vt:lpstr>
      <vt:lpstr>POLITIQUE DE L’EAU : nos propositions de 2008</vt:lpstr>
      <vt:lpstr>ETAT DES LIEUX</vt:lpstr>
      <vt:lpstr>Leur attitude sur le sujet</vt:lpstr>
      <vt:lpstr>Nos actions</vt:lpstr>
      <vt:lpstr>Bâtissons ensemble un  avenir pour Wimereux</vt:lpstr>
      <vt:lpstr>  LE TOURISME, VÉRITABLE VOCATION DE LA COMMUNE :  nos propositions de 2008  </vt:lpstr>
      <vt:lpstr>Leur conception du tourisme</vt:lpstr>
      <vt:lpstr>Leurs principales actions depuis 2008</vt:lpstr>
      <vt:lpstr>Leurs principales actions depuis 2008</vt:lpstr>
      <vt:lpstr>Ce qu’il faudrait améliorer </vt:lpstr>
      <vt:lpstr>Bâtissons ensemble un avenir  pour Wimereux</vt:lpstr>
      <vt:lpstr> Nos engagements de 2008 sur la vie associative </vt:lpstr>
      <vt:lpstr> Leur conception de la démocratie locale </vt:lpstr>
      <vt:lpstr> Notre implication dans la vie de la Cité  </vt:lpstr>
      <vt:lpstr>Bâtissons ensemble un avenir  pour Wimereux</vt:lpstr>
      <vt:lpstr>NOS REALISATIONS PROJETEES EN 2008</vt:lpstr>
      <vt:lpstr>Partenaires financiers et pression fiscale</vt:lpstr>
      <vt:lpstr>Budget municipal         Budget d’un ménage</vt:lpstr>
      <vt:lpstr>Budget municipal         Budget d’un ménage </vt:lpstr>
      <vt:lpstr>Budget municipal            Budget d’un ménage </vt:lpstr>
      <vt:lpstr>Budget municipal                Budget d’un ménage </vt:lpstr>
      <vt:lpstr>Budget   municipal </vt:lpstr>
      <vt:lpstr>Données financières de la Commune </vt:lpstr>
      <vt:lpstr>Que conclure sur les finances ?</vt:lpstr>
      <vt:lpstr>Bâtissons ensemble un avenir  pour Wimereux</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Bâtissons ensemble un projet pour Wimereux</dc:title>
  <dc:creator>Therese</dc:creator>
  <cp:lastModifiedBy>jmj</cp:lastModifiedBy>
  <cp:revision>49</cp:revision>
  <dcterms:created xsi:type="dcterms:W3CDTF">2011-04-29T13:09:39Z</dcterms:created>
  <dcterms:modified xsi:type="dcterms:W3CDTF">2011-05-03T18:44:28Z</dcterms:modified>
</cp:coreProperties>
</file>